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310" r:id="rId3"/>
    <p:sldId id="362" r:id="rId4"/>
    <p:sldId id="260" r:id="rId5"/>
    <p:sldId id="259" r:id="rId6"/>
    <p:sldId id="345" r:id="rId7"/>
    <p:sldId id="313" r:id="rId8"/>
    <p:sldId id="262" r:id="rId9"/>
    <p:sldId id="356" r:id="rId10"/>
    <p:sldId id="357" r:id="rId11"/>
    <p:sldId id="358" r:id="rId12"/>
    <p:sldId id="359" r:id="rId13"/>
    <p:sldId id="318" r:id="rId14"/>
    <p:sldId id="366" r:id="rId15"/>
    <p:sldId id="377" r:id="rId16"/>
    <p:sldId id="379" r:id="rId17"/>
    <p:sldId id="378" r:id="rId18"/>
    <p:sldId id="380" r:id="rId19"/>
    <p:sldId id="385" r:id="rId20"/>
    <p:sldId id="367" r:id="rId21"/>
    <p:sldId id="383" r:id="rId22"/>
    <p:sldId id="376" r:id="rId23"/>
    <p:sldId id="365" r:id="rId24"/>
    <p:sldId id="384" r:id="rId25"/>
    <p:sldId id="370" r:id="rId26"/>
    <p:sldId id="371" r:id="rId27"/>
    <p:sldId id="372" r:id="rId28"/>
    <p:sldId id="373" r:id="rId29"/>
    <p:sldId id="374" r:id="rId30"/>
    <p:sldId id="375" r:id="rId31"/>
    <p:sldId id="382" r:id="rId32"/>
    <p:sldId id="386" r:id="rId33"/>
  </p:sldIdLst>
  <p:sldSz cx="9144000" cy="6858000" type="screen4x3"/>
  <p:notesSz cx="6797675"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DC"/>
    <a:srgbClr val="29527A"/>
    <a:srgbClr val="B8B8B8"/>
    <a:srgbClr val="DA2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6421" autoAdjust="0"/>
    <p:restoredTop sz="61692" autoAdjust="0"/>
  </p:normalViewPr>
  <p:slideViewPr>
    <p:cSldViewPr>
      <p:cViewPr>
        <p:scale>
          <a:sx n="85" d="100"/>
          <a:sy n="85" d="100"/>
        </p:scale>
        <p:origin x="1962" y="60"/>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3294" y="-90"/>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48E8B423-166D-4329-9642-8CA023761444}" type="datetimeFigureOut">
              <a:rPr lang="en-GB" smtClean="0"/>
              <a:t>28/04/2022</a:t>
            </a:fld>
            <a:endParaRPr lang="en-GB"/>
          </a:p>
        </p:txBody>
      </p:sp>
      <p:sp>
        <p:nvSpPr>
          <p:cNvPr id="4" name="Platshållare för sidfot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5" name="Platshållare för bildnumm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F2098975-7D25-4E0F-B1D6-0FB79F9C0A7B}" type="slidenum">
              <a:rPr lang="en-GB" smtClean="0"/>
              <a:t>‹#›</a:t>
            </a:fld>
            <a:endParaRPr lang="en-GB"/>
          </a:p>
        </p:txBody>
      </p:sp>
    </p:spTree>
    <p:extLst>
      <p:ext uri="{BB962C8B-B14F-4D97-AF65-F5344CB8AC3E}">
        <p14:creationId xmlns:p14="http://schemas.microsoft.com/office/powerpoint/2010/main" val="1527605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CB2769FC-5B14-44CD-83C0-1A6BB10EAD94}" type="datetimeFigureOut">
              <a:rPr lang="en-GB" smtClean="0"/>
              <a:t>28/04/2022</a:t>
            </a:fld>
            <a:endParaRPr lang="en-GB"/>
          </a:p>
        </p:txBody>
      </p:sp>
      <p:sp>
        <p:nvSpPr>
          <p:cNvPr id="4" name="Platshållare för bildobjekt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478A67B5-0EF8-4576-B139-3F076CB8F0A4}" type="slidenum">
              <a:rPr lang="en-GB" smtClean="0"/>
              <a:t>‹#›</a:t>
            </a:fld>
            <a:endParaRPr lang="en-GB"/>
          </a:p>
        </p:txBody>
      </p:sp>
    </p:spTree>
    <p:extLst>
      <p:ext uri="{BB962C8B-B14F-4D97-AF65-F5344CB8AC3E}">
        <p14:creationId xmlns:p14="http://schemas.microsoft.com/office/powerpoint/2010/main" val="1454176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78A67B5-0EF8-4576-B139-3F076CB8F0A4}" type="slidenum">
              <a:rPr lang="en-GB" smtClean="0"/>
              <a:t>1</a:t>
            </a:fld>
            <a:endParaRPr lang="en-GB"/>
          </a:p>
        </p:txBody>
      </p:sp>
    </p:spTree>
    <p:extLst>
      <p:ext uri="{BB962C8B-B14F-4D97-AF65-F5344CB8AC3E}">
        <p14:creationId xmlns:p14="http://schemas.microsoft.com/office/powerpoint/2010/main" val="3378555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r>
              <a:rPr lang="sv-SE" sz="1800" b="1" i="0" u="none" strike="noStrike" baseline="0" dirty="0">
                <a:solidFill>
                  <a:srgbClr val="000000"/>
                </a:solidFill>
                <a:latin typeface="Times New Roman" panose="02020603050405020304" pitchFamily="18" charset="0"/>
              </a:rPr>
              <a:t>5§ Det ska finnas program som ska tillämpas för </a:t>
            </a:r>
            <a:endParaRPr lang="sv-SE" sz="1800" b="0" i="0" u="none" strike="noStrike" baseline="0" dirty="0">
              <a:solidFill>
                <a:srgbClr val="000000"/>
              </a:solidFill>
              <a:latin typeface="Times New Roman" panose="02020603050405020304" pitchFamily="18" charset="0"/>
            </a:endParaRPr>
          </a:p>
          <a:p>
            <a:pPr algn="l"/>
            <a:endParaRPr lang="sv-SE" sz="1800" b="0" i="0" u="none" strike="noStrike" baseline="0" dirty="0">
              <a:solidFill>
                <a:srgbClr val="000000"/>
              </a:solidFill>
              <a:latin typeface="Times New Roman" panose="02020603050405020304" pitchFamily="18" charset="0"/>
            </a:endParaRPr>
          </a:p>
          <a:p>
            <a:r>
              <a:rPr lang="sv-SE" sz="1800" b="0" i="0" u="none" strike="noStrike" baseline="0" dirty="0">
                <a:solidFill>
                  <a:srgbClr val="000000"/>
                </a:solidFill>
                <a:latin typeface="Times New Roman" panose="02020603050405020304" pitchFamily="18" charset="0"/>
              </a:rPr>
              <a:t>1	omhändertagande och värdering av erfarenheter enligt 2 kap. 20 §, </a:t>
            </a:r>
          </a:p>
          <a:p>
            <a:r>
              <a:rPr lang="sv-SE" sz="1800" b="0" i="0" u="none" strike="noStrike" baseline="0" dirty="0">
                <a:solidFill>
                  <a:srgbClr val="000000"/>
                </a:solidFill>
                <a:latin typeface="Times New Roman" panose="02020603050405020304" pitchFamily="18" charset="0"/>
              </a:rPr>
              <a:t>2	långsiktig dosreduktion för arbetstagare enligt 4 kap. 2 §, </a:t>
            </a:r>
          </a:p>
          <a:p>
            <a:r>
              <a:rPr lang="sv-SE" sz="1800" b="0" i="0" u="none" strike="noStrike" baseline="0" dirty="0">
                <a:solidFill>
                  <a:srgbClr val="000000"/>
                </a:solidFill>
                <a:latin typeface="Times New Roman" panose="02020603050405020304" pitchFamily="18" charset="0"/>
              </a:rPr>
              <a:t>3	långsiktig begränsning av utsläpp av radioaktiva ämnen enligt 4 kap. 10 §, </a:t>
            </a:r>
          </a:p>
          <a:p>
            <a:r>
              <a:rPr lang="sv-SE" sz="1800" b="0" i="0" u="none" strike="noStrike" baseline="0" dirty="0">
                <a:solidFill>
                  <a:srgbClr val="000000"/>
                </a:solidFill>
                <a:latin typeface="Times New Roman" panose="02020603050405020304" pitchFamily="18" charset="0"/>
              </a:rPr>
              <a:t>4	lokal miljöövervakning enligt 4 kap. 11 §, </a:t>
            </a:r>
          </a:p>
          <a:p>
            <a:r>
              <a:rPr lang="sv-SE" sz="1800" b="0" i="0" u="none" strike="noStrike" baseline="0" dirty="0">
                <a:solidFill>
                  <a:srgbClr val="000000"/>
                </a:solidFill>
                <a:latin typeface="Times New Roman" panose="02020603050405020304" pitchFamily="18" charset="0"/>
              </a:rPr>
              <a:t>5	underhåll enligt 6 kap. 2 §, </a:t>
            </a:r>
          </a:p>
          <a:p>
            <a:r>
              <a:rPr lang="sv-SE" sz="1800" b="0" i="0" u="none" strike="noStrike" baseline="0" dirty="0">
                <a:solidFill>
                  <a:srgbClr val="000000"/>
                </a:solidFill>
                <a:latin typeface="Times New Roman" panose="02020603050405020304" pitchFamily="18" charset="0"/>
              </a:rPr>
              <a:t>6	funktionsprovning enligt 6 kap. 2 §, </a:t>
            </a:r>
          </a:p>
          <a:p>
            <a:r>
              <a:rPr lang="sv-SE" sz="1800" b="0" i="0" u="none" strike="noStrike" baseline="0" dirty="0">
                <a:solidFill>
                  <a:srgbClr val="000000"/>
                </a:solidFill>
                <a:latin typeface="Times New Roman" panose="02020603050405020304" pitchFamily="18" charset="0"/>
              </a:rPr>
              <a:t>7	återkommande kontroll enligt 6 kap. 2 §, </a:t>
            </a:r>
          </a:p>
          <a:p>
            <a:r>
              <a:rPr lang="sv-SE" sz="1800" b="0" i="0" u="none" strike="noStrike" baseline="0" dirty="0">
                <a:solidFill>
                  <a:srgbClr val="000000"/>
                </a:solidFill>
                <a:latin typeface="Times New Roman" panose="02020603050405020304" pitchFamily="18" charset="0"/>
              </a:rPr>
              <a:t>8	kemi enligt 6 kap. 8 §, </a:t>
            </a:r>
          </a:p>
          <a:p>
            <a:r>
              <a:rPr lang="sv-SE" sz="1800" b="0" i="0" u="none" strike="noStrike" baseline="0" dirty="0">
                <a:solidFill>
                  <a:srgbClr val="000000"/>
                </a:solidFill>
                <a:latin typeface="Times New Roman" panose="02020603050405020304" pitchFamily="18" charset="0"/>
              </a:rPr>
              <a:t>9	upprätthållande av miljötålighet enligt 6 kap. 9 §, och </a:t>
            </a:r>
          </a:p>
          <a:p>
            <a:pPr marR="7400"/>
            <a:r>
              <a:rPr lang="sv-SE" sz="1800" b="0" i="0" u="none" strike="noStrike" baseline="0" dirty="0">
                <a:solidFill>
                  <a:srgbClr val="000000"/>
                </a:solidFill>
                <a:latin typeface="Times New Roman" panose="02020603050405020304" pitchFamily="18" charset="0"/>
              </a:rPr>
              <a:t>10	åldringsrelaterade försämringar enligt 6 kap. 10 §. </a:t>
            </a:r>
          </a:p>
          <a:p>
            <a:pPr marR="7400"/>
            <a:endParaRPr lang="sv-SE" sz="1800" b="0" i="0" u="none" strike="noStrike" baseline="0" dirty="0">
              <a:solidFill>
                <a:srgbClr val="000000"/>
              </a:solidFill>
              <a:latin typeface="Times New Roman" panose="02020603050405020304" pitchFamily="18" charset="0"/>
            </a:endParaRPr>
          </a:p>
          <a:p>
            <a:pPr marR="7400"/>
            <a:r>
              <a:rPr lang="sv-SE" sz="1800" b="0" i="0" u="none" strike="noStrike" baseline="0" dirty="0">
                <a:solidFill>
                  <a:srgbClr val="000000"/>
                </a:solidFill>
                <a:latin typeface="Times New Roman" panose="02020603050405020304" pitchFamily="18" charset="0"/>
              </a:rPr>
              <a:t>Varje program ska vara systematiskt utformat med mål som är anpassade till kärnkraftsreaktorns konstruktion och drift. </a:t>
            </a:r>
          </a:p>
          <a:p>
            <a:pPr algn="just"/>
            <a:r>
              <a:rPr lang="sv-SE" sz="1800" b="0" i="0" u="none" strike="noStrike" baseline="0" dirty="0">
                <a:solidFill>
                  <a:srgbClr val="000000"/>
                </a:solidFill>
                <a:latin typeface="Times New Roman" panose="02020603050405020304" pitchFamily="18" charset="0"/>
              </a:rPr>
              <a:t>Programmen ska hållas aktuella genom fortlöpande uppdatering och återkommande utvärdering i förhållande till deras syfte och uppsatta mål samt i förhållande till vunna erfarenheter från egen drift, från andra liknande verksamheter och från utveckling inom vetenskap och teknik. </a:t>
            </a:r>
            <a:endParaRPr lang="sv-SE" dirty="0"/>
          </a:p>
        </p:txBody>
      </p:sp>
      <p:sp>
        <p:nvSpPr>
          <p:cNvPr id="4" name="Platshållare för bildnummer 3"/>
          <p:cNvSpPr>
            <a:spLocks noGrp="1"/>
          </p:cNvSpPr>
          <p:nvPr>
            <p:ph type="sldNum" sz="quarter" idx="5"/>
          </p:nvPr>
        </p:nvSpPr>
        <p:spPr/>
        <p:txBody>
          <a:bodyPr/>
          <a:lstStyle/>
          <a:p>
            <a:fld id="{478A67B5-0EF8-4576-B139-3F076CB8F0A4}" type="slidenum">
              <a:rPr lang="en-GB" smtClean="0"/>
              <a:t>24</a:t>
            </a:fld>
            <a:endParaRPr lang="en-GB"/>
          </a:p>
        </p:txBody>
      </p:sp>
    </p:spTree>
    <p:extLst>
      <p:ext uri="{BB962C8B-B14F-4D97-AF65-F5344CB8AC3E}">
        <p14:creationId xmlns:p14="http://schemas.microsoft.com/office/powerpoint/2010/main" val="3393825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effectLst/>
                <a:latin typeface="LiberationSerif"/>
                <a:ea typeface="Calibri" panose="020F0502020204030204" pitchFamily="34" charset="0"/>
                <a:cs typeface="LiberationSerif"/>
              </a:rPr>
              <a:t>Krav på kompetens och bemanningsanalys samt kriterier för såväl kompetens som lämplighet verifieras. Kraven på kompetens, utbildning och uppföljning ska tillämpas med anpassad ansats (”</a:t>
            </a:r>
            <a:r>
              <a:rPr lang="sv-SE" sz="1200" b="0" dirty="0" err="1">
                <a:effectLst/>
                <a:latin typeface="LiberationSerif"/>
                <a:ea typeface="Calibri" panose="020F0502020204030204" pitchFamily="34" charset="0"/>
                <a:cs typeface="LiberationSerif"/>
              </a:rPr>
              <a:t>graded</a:t>
            </a:r>
            <a:r>
              <a:rPr lang="sv-SE" sz="1200" b="0" dirty="0">
                <a:effectLst/>
                <a:latin typeface="LiberationSerif"/>
                <a:ea typeface="Calibri" panose="020F0502020204030204" pitchFamily="34" charset="0"/>
                <a:cs typeface="LiberationSerif"/>
              </a:rPr>
              <a:t> approach”) i förhållande till hur betydelsefull arbetsuppgiften är för </a:t>
            </a:r>
            <a:r>
              <a:rPr lang="sv-SE" sz="1200" b="0" i="1" dirty="0">
                <a:effectLst/>
                <a:latin typeface="LiberationSerif"/>
                <a:ea typeface="Calibri" panose="020F0502020204030204" pitchFamily="34" charset="0"/>
                <a:cs typeface="LiberationSerif"/>
              </a:rPr>
              <a:t>strålsäkerheten</a:t>
            </a:r>
            <a:r>
              <a:rPr lang="sv-SE" sz="1200" b="0" dirty="0">
                <a:effectLst/>
                <a:latin typeface="LiberationSerif"/>
                <a:ea typeface="Calibri" panose="020F0502020204030204" pitchFamily="34" charset="0"/>
                <a:cs typeface="LiberationSerif"/>
              </a:rPr>
              <a:t>. </a:t>
            </a:r>
            <a:endParaRPr lang="sv-SE"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478A67B5-0EF8-4576-B139-3F076CB8F0A4}" type="slidenum">
              <a:rPr lang="en-GB" smtClean="0"/>
              <a:t>25</a:t>
            </a:fld>
            <a:endParaRPr lang="en-GB"/>
          </a:p>
        </p:txBody>
      </p:sp>
    </p:spTree>
    <p:extLst>
      <p:ext uri="{BB962C8B-B14F-4D97-AF65-F5344CB8AC3E}">
        <p14:creationId xmlns:p14="http://schemas.microsoft.com/office/powerpoint/2010/main" val="28130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dessa även krav på förtrogenhet och kriterier för detta i återkommande kompetensvärderingar 3 kap 2§ SSMFS 2021:6</a:t>
            </a:r>
          </a:p>
        </p:txBody>
      </p:sp>
      <p:sp>
        <p:nvSpPr>
          <p:cNvPr id="4" name="Platshållare för bildnummer 3"/>
          <p:cNvSpPr>
            <a:spLocks noGrp="1"/>
          </p:cNvSpPr>
          <p:nvPr>
            <p:ph type="sldNum" sz="quarter" idx="5"/>
          </p:nvPr>
        </p:nvSpPr>
        <p:spPr/>
        <p:txBody>
          <a:bodyPr/>
          <a:lstStyle/>
          <a:p>
            <a:fld id="{478A67B5-0EF8-4576-B139-3F076CB8F0A4}" type="slidenum">
              <a:rPr lang="en-GB" smtClean="0"/>
              <a:t>27</a:t>
            </a:fld>
            <a:endParaRPr lang="en-GB"/>
          </a:p>
        </p:txBody>
      </p:sp>
    </p:spTree>
    <p:extLst>
      <p:ext uri="{BB962C8B-B14F-4D97-AF65-F5344CB8AC3E}">
        <p14:creationId xmlns:p14="http://schemas.microsoft.com/office/powerpoint/2010/main" val="4262980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dessa även krav på förtrogenhet och kriterier för detta i återkommande kompetensvärderingar 3 kap 2§ SSMFS 2021:6</a:t>
            </a:r>
          </a:p>
        </p:txBody>
      </p:sp>
      <p:sp>
        <p:nvSpPr>
          <p:cNvPr id="4" name="Platshållare för bildnummer 3"/>
          <p:cNvSpPr>
            <a:spLocks noGrp="1"/>
          </p:cNvSpPr>
          <p:nvPr>
            <p:ph type="sldNum" sz="quarter" idx="5"/>
          </p:nvPr>
        </p:nvSpPr>
        <p:spPr/>
        <p:txBody>
          <a:bodyPr/>
          <a:lstStyle/>
          <a:p>
            <a:fld id="{478A67B5-0EF8-4576-B139-3F076CB8F0A4}" type="slidenum">
              <a:rPr lang="en-GB" smtClean="0"/>
              <a:t>28</a:t>
            </a:fld>
            <a:endParaRPr lang="en-GB"/>
          </a:p>
        </p:txBody>
      </p:sp>
    </p:spTree>
    <p:extLst>
      <p:ext uri="{BB962C8B-B14F-4D97-AF65-F5344CB8AC3E}">
        <p14:creationId xmlns:p14="http://schemas.microsoft.com/office/powerpoint/2010/main" val="3707348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LiberationSerif"/>
                <a:ea typeface="Calibri" panose="020F0502020204030204" pitchFamily="34" charset="0"/>
                <a:cs typeface="LiberationSerif"/>
              </a:rPr>
              <a:t>AUMBFS för arbetsuppgifter med betydelse för </a:t>
            </a:r>
            <a:r>
              <a:rPr lang="sv-SE" sz="1800" u="sng" dirty="0">
                <a:effectLst/>
                <a:latin typeface="LiberationSerif"/>
                <a:ea typeface="Calibri" panose="020F0502020204030204" pitchFamily="34" charset="0"/>
                <a:cs typeface="LiberationSerif"/>
              </a:rPr>
              <a:t>säkerheten</a:t>
            </a:r>
            <a:r>
              <a:rPr lang="sv-SE" sz="1800" dirty="0">
                <a:effectLst/>
                <a:latin typeface="LiberationSerif"/>
                <a:ea typeface="Calibri" panose="020F0502020204030204" pitchFamily="34" charset="0"/>
                <a:cs typeface="LiberationSerif"/>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478A67B5-0EF8-4576-B139-3F076CB8F0A4}" type="slidenum">
              <a:rPr lang="en-GB" smtClean="0"/>
              <a:t>29</a:t>
            </a:fld>
            <a:endParaRPr lang="en-GB"/>
          </a:p>
        </p:txBody>
      </p:sp>
    </p:spTree>
    <p:extLst>
      <p:ext uri="{BB962C8B-B14F-4D97-AF65-F5344CB8AC3E}">
        <p14:creationId xmlns:p14="http://schemas.microsoft.com/office/powerpoint/2010/main" val="2222469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Calibri" panose="020F0502020204030204" pitchFamily="34" charset="0"/>
                <a:ea typeface="Calibri" panose="020F0502020204030204" pitchFamily="34" charset="0"/>
                <a:cs typeface="Calibri" panose="020F0502020204030204" pitchFamily="34" charset="0"/>
              </a:rPr>
              <a:t>Med tillgänglighet avses f</a:t>
            </a:r>
            <a:r>
              <a:rPr lang="sv-SE" sz="1800" dirty="0">
                <a:effectLst/>
                <a:latin typeface="Calibri" panose="020F0502020204030204" pitchFamily="34" charset="0"/>
                <a:ea typeface="Calibri" panose="020F0502020204030204" pitchFamily="34" charset="0"/>
                <a:cs typeface="Times New Roman" panose="02020603050405020304" pitchFamily="18" charset="0"/>
              </a:rPr>
              <a:t>örmågan hos en struktur, ett system eller en komponent att vara i ett tillstånd att utföra avsedd funktion (vad som krävs) när det krävs, under givna förhållanden.</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[Definieras inte i föreskrifterna, men etableras i SSMFS 2021:4.] </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Calibri" panose="020F0502020204030204" pitchFamily="34" charset="0"/>
                <a:ea typeface="Calibri" panose="020F0502020204030204" pitchFamily="34" charset="0"/>
                <a:cs typeface="Calibri" panose="020F0502020204030204" pitchFamily="34" charset="0"/>
              </a:rPr>
              <a:t>Med funktionssäkerhet avses f</a:t>
            </a:r>
            <a:r>
              <a:rPr lang="sv-SE" sz="1800" dirty="0">
                <a:effectLst/>
                <a:latin typeface="Calibri" panose="020F0502020204030204" pitchFamily="34" charset="0"/>
                <a:ea typeface="Calibri" panose="020F0502020204030204" pitchFamily="34" charset="0"/>
                <a:cs typeface="Times New Roman" panose="02020603050405020304" pitchFamily="18" charset="0"/>
              </a:rPr>
              <a:t>örmågan hos en struktur, ett system eller en komponent att fullgöra krävd funktion under givna förhållanden under ett givet tidsintervall.</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[Definieras inte i föreskrifterna, men etableras i SSMFS 2021:4.]</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Calibri" panose="020F0502020204030204" pitchFamily="34" charset="0"/>
                <a:ea typeface="Calibri" panose="020F0502020204030204" pitchFamily="34" charset="0"/>
                <a:cs typeface="Calibri" panose="020F0502020204030204" pitchFamily="34" charset="0"/>
              </a:rPr>
              <a:t>Med underhållsmässighet avses förmågan hos en struktur, system eller komponent att vidmakthållas i eller återställas till ett sådant tillstånd att den kan utföra krävd funktion.</a:t>
            </a:r>
            <a:br>
              <a:rPr lang="sv-SE" sz="1800" dirty="0">
                <a:effectLst/>
                <a:latin typeface="Calibri" panose="020F0502020204030204" pitchFamily="34" charset="0"/>
                <a:ea typeface="Calibri" panose="020F0502020204030204" pitchFamily="34" charset="0"/>
                <a:cs typeface="Calibri" panose="020F0502020204030204" pitchFamily="34"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[Definieras inte i föreskrifterna, men etableras i SSMFS 2021:4.]</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Calibri" panose="020F0502020204030204" pitchFamily="34" charset="0"/>
                <a:ea typeface="Calibri" panose="020F0502020204030204" pitchFamily="34" charset="0"/>
                <a:cs typeface="Calibri" panose="020F0502020204030204" pitchFamily="34" charset="0"/>
              </a:rPr>
              <a:t>Underhållssäkerhet är ett vidare begrepp än underhållsmässighet som även inkluderar organisatoriska förutsättningar för underhåll eller prov. Underhållssäkerheten hanteras huvudsakligen genom en väl fungerande organisation och systematiskt framtagna program för underhåll, återkommande kontroll och funktionsprovning.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478A67B5-0EF8-4576-B139-3F076CB8F0A4}" type="slidenum">
              <a:rPr lang="en-GB" smtClean="0"/>
              <a:t>30</a:t>
            </a:fld>
            <a:endParaRPr lang="en-GB"/>
          </a:p>
        </p:txBody>
      </p:sp>
    </p:spTree>
    <p:extLst>
      <p:ext uri="{BB962C8B-B14F-4D97-AF65-F5344CB8AC3E}">
        <p14:creationId xmlns:p14="http://schemas.microsoft.com/office/powerpoint/2010/main" val="239930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Tillämpningen av möjligt och rimligt skulle kunna förändras över tid till följd av t.ex. teknisk utveck­ling eller en omvärdering av den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strålsäkerhet</a:t>
            </a:r>
            <a:r>
              <a:rPr lang="sv-SE" sz="1800" dirty="0">
                <a:effectLst/>
                <a:latin typeface="Calibri" panose="020F0502020204030204" pitchFamily="34" charset="0"/>
                <a:ea typeface="Calibri" panose="020F0502020204030204" pitchFamily="34" charset="0"/>
                <a:cs typeface="Times New Roman" panose="02020603050405020304" pitchFamily="18" charset="0"/>
              </a:rPr>
              <a:t>smässiga risken varför denna avvägning återkommande behöver värderas. Detta förväntas genomföras i samband med ”Återkommande helhetsbedömningar” (PSR).</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r>
              <a:rPr lang="sv-SE" sz="1800" dirty="0">
                <a:effectLst/>
                <a:latin typeface="Calibri" panose="020F0502020204030204" pitchFamily="34" charset="0"/>
                <a:ea typeface="Calibri" panose="020F0502020204030204" pitchFamily="34" charset="0"/>
                <a:cs typeface="Times New Roman" panose="02020603050405020304" pitchFamily="18" charset="0"/>
              </a:rPr>
              <a:t>Motsvaras internationellt av begrepp som ”reasonably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achievable</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”reasonably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practicable</a:t>
            </a:r>
            <a:r>
              <a:rPr lang="sv-SE" sz="1800" dirty="0">
                <a:effectLst/>
                <a:latin typeface="Calibri" panose="020F0502020204030204" pitchFamily="34" charset="0"/>
                <a:ea typeface="Calibri" panose="020F0502020204030204" pitchFamily="34" charset="0"/>
                <a:cs typeface="Times New Roman" panose="02020603050405020304" pitchFamily="18" charset="0"/>
              </a:rPr>
              <a:t>”. För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reaktorsäkerhet</a:t>
            </a:r>
            <a:r>
              <a:rPr lang="sv-SE" sz="1800" dirty="0">
                <a:effectLst/>
                <a:latin typeface="Calibri" panose="020F0502020204030204" pitchFamily="34" charset="0"/>
                <a:ea typeface="Calibri" panose="020F0502020204030204" pitchFamily="34" charset="0"/>
                <a:cs typeface="Times New Roman" panose="02020603050405020304" pitchFamily="18" charset="0"/>
              </a:rPr>
              <a:t>sperspektivet finns viss vägledning kring detta i IAEA-TECDOC-1791.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478A67B5-0EF8-4576-B139-3F076CB8F0A4}" type="slidenum">
              <a:rPr lang="en-GB" smtClean="0"/>
              <a:t>31</a:t>
            </a:fld>
            <a:endParaRPr lang="en-GB"/>
          </a:p>
        </p:txBody>
      </p:sp>
    </p:spTree>
    <p:extLst>
      <p:ext uri="{BB962C8B-B14F-4D97-AF65-F5344CB8AC3E}">
        <p14:creationId xmlns:p14="http://schemas.microsoft.com/office/powerpoint/2010/main" val="2062488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Begreppet grundläggande funktioner används i föreskrifterna som ett heltäckande (ej exkluderande) begrepp och avser inkludera alla aspekter av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strålsäkerhet</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strålskydd</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fysiskt</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skydd</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reaktorsäkerhet</a:t>
            </a:r>
            <a:r>
              <a:rPr lang="sv-SE" sz="1800" dirty="0">
                <a:effectLst/>
                <a:latin typeface="Calibri" panose="020F0502020204030204" pitchFamily="34" charset="0"/>
                <a:ea typeface="Calibri" panose="020F0502020204030204" pitchFamily="34" charset="0"/>
                <a:cs typeface="Times New Roman" panose="02020603050405020304" pitchFamily="18" charset="0"/>
              </a:rPr>
              <a:t>. Att samla samtliga aspekter och olika funktioner på olika nivåer i anläggningens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djupförsvar</a:t>
            </a:r>
            <a:r>
              <a:rPr lang="sv-SE" sz="1800" dirty="0">
                <a:effectLst/>
                <a:latin typeface="Calibri" panose="020F0502020204030204" pitchFamily="34" charset="0"/>
                <a:ea typeface="Calibri" panose="020F0502020204030204" pitchFamily="34" charset="0"/>
                <a:cs typeface="Times New Roman" panose="02020603050405020304" pitchFamily="18" charset="0"/>
              </a:rPr>
              <a:t> i ett enda uttryck är dock inte ändamålsenligt vid tillämpning av kraven. </a:t>
            </a:r>
          </a:p>
        </p:txBody>
      </p:sp>
      <p:sp>
        <p:nvSpPr>
          <p:cNvPr id="4" name="Platshållare för bildnummer 3"/>
          <p:cNvSpPr>
            <a:spLocks noGrp="1"/>
          </p:cNvSpPr>
          <p:nvPr>
            <p:ph type="sldNum" sz="quarter" idx="5"/>
          </p:nvPr>
        </p:nvSpPr>
        <p:spPr/>
        <p:txBody>
          <a:bodyPr/>
          <a:lstStyle/>
          <a:p>
            <a:fld id="{478A67B5-0EF8-4576-B139-3F076CB8F0A4}" type="slidenum">
              <a:rPr lang="en-GB" smtClean="0"/>
              <a:t>15</a:t>
            </a:fld>
            <a:endParaRPr lang="en-GB"/>
          </a:p>
        </p:txBody>
      </p:sp>
    </p:spTree>
    <p:extLst>
      <p:ext uri="{BB962C8B-B14F-4D97-AF65-F5344CB8AC3E}">
        <p14:creationId xmlns:p14="http://schemas.microsoft.com/office/powerpoint/2010/main" val="1062279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Motivet till att separera övervakningsfunktioner på det sätt som nu görs i SSMFS 2021:4, :5 och :6 antas vara att kunna rikta olika krav mot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grundläggande funktioner</a:t>
            </a:r>
            <a:r>
              <a:rPr lang="sv-SE" sz="1800" dirty="0">
                <a:effectLst/>
                <a:latin typeface="Calibri" panose="020F0502020204030204" pitchFamily="34" charset="0"/>
                <a:ea typeface="Calibri" panose="020F0502020204030204" pitchFamily="34" charset="0"/>
                <a:cs typeface="Times New Roman" panose="02020603050405020304" pitchFamily="18" charset="0"/>
              </a:rPr>
              <a:t> (”verkställande” delar) och övervakningsfunktioner.</a:t>
            </a:r>
          </a:p>
        </p:txBody>
      </p:sp>
      <p:sp>
        <p:nvSpPr>
          <p:cNvPr id="4" name="Platshållare för bildnummer 3"/>
          <p:cNvSpPr>
            <a:spLocks noGrp="1"/>
          </p:cNvSpPr>
          <p:nvPr>
            <p:ph type="sldNum" sz="quarter" idx="5"/>
          </p:nvPr>
        </p:nvSpPr>
        <p:spPr/>
        <p:txBody>
          <a:bodyPr/>
          <a:lstStyle/>
          <a:p>
            <a:fld id="{478A67B5-0EF8-4576-B139-3F076CB8F0A4}" type="slidenum">
              <a:rPr lang="en-GB" smtClean="0"/>
              <a:t>16</a:t>
            </a:fld>
            <a:endParaRPr lang="en-GB"/>
          </a:p>
        </p:txBody>
      </p:sp>
    </p:spTree>
    <p:extLst>
      <p:ext uri="{BB962C8B-B14F-4D97-AF65-F5344CB8AC3E}">
        <p14:creationId xmlns:p14="http://schemas.microsoft.com/office/powerpoint/2010/main" val="191287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SSM formulerar flera bestämmelser i SSMFS 2021:4 i termer av att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konstruktionen</a:t>
            </a:r>
            <a:r>
              <a:rPr lang="sv-SE" sz="1800" dirty="0">
                <a:effectLst/>
                <a:latin typeface="Calibri" panose="020F0502020204030204" pitchFamily="34" charset="0"/>
                <a:ea typeface="Calibri" panose="020F0502020204030204" pitchFamily="34" charset="0"/>
                <a:cs typeface="Times New Roman" panose="02020603050405020304" pitchFamily="18" charset="0"/>
              </a:rPr>
              <a:t> ska vara sådan att funktioner för beredskap och krishantering kan fullgöras. Funktionerna utgår från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scenarier för radiologiska nödsituationer</a:t>
            </a:r>
            <a:r>
              <a:rPr lang="sv-SE" sz="1800" dirty="0">
                <a:effectLst/>
                <a:latin typeface="Calibri" panose="020F0502020204030204" pitchFamily="34" charset="0"/>
                <a:ea typeface="Calibri" panose="020F0502020204030204" pitchFamily="34" charset="0"/>
                <a:cs typeface="Times New Roman" panose="02020603050405020304" pitchFamily="18" charset="0"/>
              </a:rPr>
              <a:t> som inte har några definierade konstruktionskriterier kopplat till sig.</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För samtliga funktioner gäller att de ska ha en så hög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driftsäkerhet </a:t>
            </a:r>
            <a:r>
              <a:rPr lang="sv-SE" sz="1800" dirty="0">
                <a:effectLst/>
                <a:latin typeface="Calibri" panose="020F0502020204030204" pitchFamily="34" charset="0"/>
                <a:ea typeface="Calibri" panose="020F0502020204030204" pitchFamily="34" charset="0"/>
                <a:cs typeface="Times New Roman" panose="02020603050405020304" pitchFamily="18" charset="0"/>
              </a:rPr>
              <a:t>som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möjligt och rimligt</a:t>
            </a:r>
            <a:r>
              <a:rPr lang="sv-SE" sz="1800" dirty="0">
                <a:effectLst/>
                <a:latin typeface="Calibri" panose="020F0502020204030204" pitchFamily="34" charset="0"/>
                <a:ea typeface="Calibri" panose="020F0502020204030204" pitchFamily="34" charset="0"/>
                <a:cs typeface="Times New Roman" panose="02020603050405020304" pitchFamily="18" charset="0"/>
              </a:rPr>
              <a:t> [4 kap. 12 § SSMFS 2021:4], vara konstruerade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fail-safe</a:t>
            </a:r>
            <a:r>
              <a:rPr lang="sv-SE" sz="1800" dirty="0">
                <a:effectLst/>
                <a:latin typeface="Calibri" panose="020F0502020204030204" pitchFamily="34" charset="0"/>
                <a:ea typeface="Calibri" panose="020F0502020204030204" pitchFamily="34" charset="0"/>
                <a:cs typeface="Times New Roman" panose="02020603050405020304" pitchFamily="18" charset="0"/>
              </a:rPr>
              <a:t>” [4 kap. 15 § SSMFS 2021:4] och att de ska vara anpassade till människans förmåga [4 kap. 18-19 §§ SSMFS 2021:4].</a:t>
            </a:r>
          </a:p>
        </p:txBody>
      </p:sp>
      <p:sp>
        <p:nvSpPr>
          <p:cNvPr id="4" name="Platshållare för bildnummer 3"/>
          <p:cNvSpPr>
            <a:spLocks noGrp="1"/>
          </p:cNvSpPr>
          <p:nvPr>
            <p:ph type="sldNum" sz="quarter" idx="5"/>
          </p:nvPr>
        </p:nvSpPr>
        <p:spPr/>
        <p:txBody>
          <a:bodyPr/>
          <a:lstStyle/>
          <a:p>
            <a:fld id="{478A67B5-0EF8-4576-B139-3F076CB8F0A4}" type="slidenum">
              <a:rPr lang="en-GB" smtClean="0"/>
              <a:t>17</a:t>
            </a:fld>
            <a:endParaRPr lang="en-GB"/>
          </a:p>
        </p:txBody>
      </p:sp>
    </p:spTree>
    <p:extLst>
      <p:ext uri="{BB962C8B-B14F-4D97-AF65-F5344CB8AC3E}">
        <p14:creationId xmlns:p14="http://schemas.microsoft.com/office/powerpoint/2010/main" val="3742013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Scenarier för radiologiska nödsituationer är </a:t>
            </a:r>
            <a:r>
              <a:rPr lang="sv-SE" sz="1800" u="sng" dirty="0">
                <a:effectLst/>
                <a:latin typeface="Calibri" panose="020F0502020204030204" pitchFamily="34" charset="0"/>
                <a:ea typeface="Calibri" panose="020F0502020204030204" pitchFamily="34" charset="0"/>
                <a:cs typeface="Times New Roman" panose="02020603050405020304" pitchFamily="18" charset="0"/>
              </a:rPr>
              <a:t>antagna</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radiologiska nödsituationer</a:t>
            </a:r>
            <a:r>
              <a:rPr lang="sv-SE" sz="1800" dirty="0">
                <a:effectLst/>
                <a:latin typeface="Calibri" panose="020F0502020204030204" pitchFamily="34" charset="0"/>
                <a:ea typeface="Calibri" panose="020F0502020204030204" pitchFamily="34" charset="0"/>
                <a:cs typeface="Times New Roman" panose="02020603050405020304" pitchFamily="18" charset="0"/>
              </a:rPr>
              <a:t> som utgör grunden för planeringen av kärnkraftreaktorns beredskap och krishantering och de specificeras som sådana med beaktande av kärnkraftreaktorns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konstruktionsstyrande händelser</a:t>
            </a:r>
            <a:r>
              <a:rPr lang="sv-SE" sz="1800" dirty="0">
                <a:effectLst/>
                <a:latin typeface="Calibri" panose="020F0502020204030204" pitchFamily="34" charset="0"/>
                <a:ea typeface="Calibri" panose="020F0502020204030204" pitchFamily="34" charset="0"/>
                <a:cs typeface="Times New Roman" panose="02020603050405020304" pitchFamily="18" charset="0"/>
              </a:rPr>
              <a:t>, utan att för den sakens skull utgöra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konstruktionsstyrande händelser</a:t>
            </a:r>
            <a:r>
              <a:rPr lang="sv-SE" sz="1800" dirty="0">
                <a:effectLst/>
                <a:latin typeface="Calibri" panose="020F0502020204030204" pitchFamily="34" charset="0"/>
                <a:ea typeface="Calibri" panose="020F0502020204030204" pitchFamily="34" charset="0"/>
                <a:cs typeface="Times New Roman" panose="02020603050405020304" pitchFamily="18" charset="0"/>
              </a:rPr>
              <a:t> i sig självt. Se ytterligare diskussion under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händelser och förhållanden</a:t>
            </a:r>
            <a:r>
              <a:rPr lang="sv-SE" sz="1800" dirty="0">
                <a:effectLst/>
                <a:latin typeface="Calibri" panose="020F0502020204030204" pitchFamily="34" charset="0"/>
                <a:ea typeface="Calibri" panose="020F0502020204030204" pitchFamily="34" charset="0"/>
                <a:cs typeface="Times New Roman" panose="02020603050405020304" pitchFamily="18" charset="0"/>
              </a:rPr>
              <a:t>. Att scenarier för radiologiska nödsituationer inte utgör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konstruktionsstyrande händelser</a:t>
            </a:r>
            <a:r>
              <a:rPr lang="sv-SE" sz="1800" dirty="0">
                <a:effectLst/>
                <a:latin typeface="Calibri" panose="020F0502020204030204" pitchFamily="34" charset="0"/>
                <a:ea typeface="Calibri" panose="020F0502020204030204" pitchFamily="34" charset="0"/>
                <a:cs typeface="Times New Roman" panose="02020603050405020304" pitchFamily="18" charset="0"/>
              </a:rPr>
              <a:t> innebär att de inte har några konstruktionskriterier kopplade till sig (jämför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grundläggande funktioner</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4 kap. 5 § SSMFS 2021:4). </a:t>
            </a:r>
          </a:p>
        </p:txBody>
      </p:sp>
      <p:sp>
        <p:nvSpPr>
          <p:cNvPr id="4" name="Platshållare för bildnummer 3"/>
          <p:cNvSpPr>
            <a:spLocks noGrp="1"/>
          </p:cNvSpPr>
          <p:nvPr>
            <p:ph type="sldNum" sz="quarter" idx="5"/>
          </p:nvPr>
        </p:nvSpPr>
        <p:spPr/>
        <p:txBody>
          <a:bodyPr/>
          <a:lstStyle/>
          <a:p>
            <a:fld id="{478A67B5-0EF8-4576-B139-3F076CB8F0A4}" type="slidenum">
              <a:rPr lang="en-GB" smtClean="0"/>
              <a:t>18</a:t>
            </a:fld>
            <a:endParaRPr lang="en-GB"/>
          </a:p>
        </p:txBody>
      </p:sp>
    </p:spTree>
    <p:extLst>
      <p:ext uri="{BB962C8B-B14F-4D97-AF65-F5344CB8AC3E}">
        <p14:creationId xmlns:p14="http://schemas.microsoft.com/office/powerpoint/2010/main" val="4104967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Utvärdering, omhändertagande och rapportering av inträffade händelser och förhållanden</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sv-SE" sz="1800" dirty="0">
                <a:effectLst/>
                <a:latin typeface="Calibri" panose="020F0502020204030204" pitchFamily="34" charset="0"/>
                <a:ea typeface="Calibri" panose="020F0502020204030204" pitchFamily="34" charset="0"/>
                <a:cs typeface="Times New Roman" panose="02020603050405020304" pitchFamily="18" charset="0"/>
              </a:rPr>
              <a:t>Beaktande av antagna händelser och förhållanden i konstruktion och säkerhetsanalys</a:t>
            </a:r>
          </a:p>
          <a:p>
            <a:pPr marL="0" marR="0" lvl="0" indent="0" algn="l" defTabSz="914400" rtl="0" eaLnBrk="1" fontAlgn="auto" latinLnBrk="0" hangingPunct="1">
              <a:lnSpc>
                <a:spcPct val="107000"/>
              </a:lnSpc>
              <a:spcBef>
                <a:spcPts val="0"/>
              </a:spcBef>
              <a:spcAft>
                <a:spcPts val="800"/>
              </a:spcAft>
              <a:buClrTx/>
              <a:buSzTx/>
              <a:buFontTx/>
              <a:buNone/>
              <a:tabLst/>
              <a:defRPr/>
            </a:pPr>
            <a:r>
              <a:rPr lang="sv-SE" sz="1800" i="1" dirty="0">
                <a:effectLst/>
                <a:latin typeface="Calibri" panose="020F0502020204030204" pitchFamily="34" charset="0"/>
                <a:ea typeface="Calibri" panose="020F0502020204030204" pitchFamily="34" charset="0"/>
                <a:cs typeface="Times New Roman" panose="02020603050405020304" pitchFamily="18" charset="0"/>
              </a:rPr>
              <a:t>Reaktorsäkerhet</a:t>
            </a:r>
            <a:r>
              <a:rPr lang="sv-SE" sz="1800" dirty="0">
                <a:effectLst/>
                <a:latin typeface="Calibri" panose="020F0502020204030204" pitchFamily="34" charset="0"/>
                <a:ea typeface="Calibri" panose="020F0502020204030204" pitchFamily="34" charset="0"/>
                <a:cs typeface="Times New Roman" panose="02020603050405020304" pitchFamily="18" charset="0"/>
              </a:rPr>
              <a:t>: Konstruktion av drift-,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säkerhets</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konsekvenslindrande funktioner</a:t>
            </a:r>
          </a:p>
          <a:p>
            <a:pPr marL="0" marR="0" lvl="0" indent="0" algn="l" defTabSz="914400" rtl="0" eaLnBrk="1" fontAlgn="auto" latinLnBrk="0" hangingPunct="1">
              <a:lnSpc>
                <a:spcPct val="107000"/>
              </a:lnSpc>
              <a:spcBef>
                <a:spcPts val="0"/>
              </a:spcBef>
              <a:spcAft>
                <a:spcPts val="800"/>
              </a:spcAft>
              <a:buClrTx/>
              <a:buSzTx/>
              <a:buFontTx/>
              <a:buNone/>
              <a:tabLst/>
              <a:defRPr/>
            </a:pPr>
            <a:r>
              <a:rPr lang="sv-SE" sz="1800" i="1" dirty="0">
                <a:effectLst/>
                <a:latin typeface="Calibri" panose="020F0502020204030204" pitchFamily="34" charset="0"/>
                <a:ea typeface="Calibri" panose="020F0502020204030204" pitchFamily="34" charset="0"/>
                <a:cs typeface="Times New Roman" panose="02020603050405020304" pitchFamily="18" charset="0"/>
              </a:rPr>
              <a:t>Strålskydd: </a:t>
            </a:r>
            <a:r>
              <a:rPr lang="sv-SE" sz="1800" dirty="0">
                <a:effectLst/>
                <a:latin typeface="Calibri" panose="020F0502020204030204" pitchFamily="34" charset="0"/>
                <a:ea typeface="Calibri" panose="020F0502020204030204" pitchFamily="34" charset="0"/>
                <a:cs typeface="Times New Roman" panose="02020603050405020304" pitchFamily="18" charset="0"/>
              </a:rPr>
              <a:t>Utformning av kärnkraftreaktorns ALARA-design</a:t>
            </a:r>
          </a:p>
          <a:p>
            <a:pPr marL="0" marR="0" lvl="0" indent="0" algn="l" defTabSz="914400" rtl="0" eaLnBrk="1" fontAlgn="auto" latinLnBrk="0" hangingPunct="1">
              <a:lnSpc>
                <a:spcPct val="107000"/>
              </a:lnSpc>
              <a:spcBef>
                <a:spcPts val="0"/>
              </a:spcBef>
              <a:spcAft>
                <a:spcPts val="800"/>
              </a:spcAft>
              <a:buClrTx/>
              <a:buSzTx/>
              <a:buFontTx/>
              <a:buNone/>
              <a:tabLst/>
              <a:defRPr/>
            </a:pPr>
            <a:r>
              <a:rPr lang="sv-SE" sz="1800" i="1" dirty="0">
                <a:effectLst/>
                <a:latin typeface="Calibri" panose="020F0502020204030204" pitchFamily="34" charset="0"/>
                <a:ea typeface="Calibri" panose="020F0502020204030204" pitchFamily="34" charset="0"/>
                <a:cs typeface="Times New Roman" panose="02020603050405020304" pitchFamily="18" charset="0"/>
              </a:rPr>
              <a:t>Fysiskt skydd</a:t>
            </a:r>
            <a:r>
              <a:rPr lang="sv-SE" sz="1800" dirty="0">
                <a:effectLst/>
                <a:latin typeface="Calibri" panose="020F0502020204030204" pitchFamily="34" charset="0"/>
                <a:ea typeface="Calibri" panose="020F0502020204030204" pitchFamily="34" charset="0"/>
                <a:cs typeface="Times New Roman" panose="02020603050405020304" pitchFamily="18" charset="0"/>
              </a:rPr>
              <a:t>: Utformning av kärnkraftreaktorns fysiska skydd</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478A67B5-0EF8-4576-B139-3F076CB8F0A4}" type="slidenum">
              <a:rPr lang="en-GB" smtClean="0"/>
              <a:t>19</a:t>
            </a:fld>
            <a:endParaRPr lang="en-GB"/>
          </a:p>
        </p:txBody>
      </p:sp>
    </p:spTree>
    <p:extLst>
      <p:ext uri="{BB962C8B-B14F-4D97-AF65-F5344CB8AC3E}">
        <p14:creationId xmlns:p14="http://schemas.microsoft.com/office/powerpoint/2010/main" val="3927473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478A67B5-0EF8-4576-B139-3F076CB8F0A4}" type="slidenum">
              <a:rPr lang="en-GB" smtClean="0"/>
              <a:t>21</a:t>
            </a:fld>
            <a:endParaRPr lang="en-GB"/>
          </a:p>
        </p:txBody>
      </p:sp>
    </p:spTree>
    <p:extLst>
      <p:ext uri="{BB962C8B-B14F-4D97-AF65-F5344CB8AC3E}">
        <p14:creationId xmlns:p14="http://schemas.microsoft.com/office/powerpoint/2010/main" val="1477927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exempelvis portabel mätutrustning, verktyg, mobila kommunikationsmedel, personlig skyddsutrustning och beredskapsutrustning (mobila värmare, pumpar etc. som nyttjas som kompen­satorisk åtgärd vid vissa scenarier). I begreppet ingår dock inte </a:t>
            </a:r>
            <a:r>
              <a:rPr lang="sv-SE" sz="1800" dirty="0">
                <a:effectLst/>
                <a:latin typeface="LiberationSerif"/>
                <a:ea typeface="Calibri" panose="020F0502020204030204" pitchFamily="34" charset="0"/>
                <a:cs typeface="LiberationSerif"/>
              </a:rPr>
              <a:t>reservdelar och förbrukningsartiklar varför det förtydligas direkt i kravtexten när sådan utrustning omfattas.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478A67B5-0EF8-4576-B139-3F076CB8F0A4}" type="slidenum">
              <a:rPr lang="en-GB" smtClean="0"/>
              <a:t>22</a:t>
            </a:fld>
            <a:endParaRPr lang="en-GB"/>
          </a:p>
        </p:txBody>
      </p:sp>
    </p:spTree>
    <p:extLst>
      <p:ext uri="{BB962C8B-B14F-4D97-AF65-F5344CB8AC3E}">
        <p14:creationId xmlns:p14="http://schemas.microsoft.com/office/powerpoint/2010/main" val="548985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r>
              <a:rPr lang="sv-SE" sz="1800" b="1" i="0" u="none" strike="noStrike" baseline="0" dirty="0">
                <a:solidFill>
                  <a:srgbClr val="000000"/>
                </a:solidFill>
                <a:latin typeface="Times New Roman" panose="02020603050405020304" pitchFamily="18" charset="0"/>
              </a:rPr>
              <a:t>9§ </a:t>
            </a:r>
            <a:r>
              <a:rPr lang="sv-SE" sz="1800" b="0" i="0" u="none" strike="noStrike" baseline="0" dirty="0">
                <a:solidFill>
                  <a:srgbClr val="000000"/>
                </a:solidFill>
                <a:latin typeface="Times New Roman" panose="02020603050405020304" pitchFamily="18" charset="0"/>
              </a:rPr>
              <a:t>Ändringar som ska värderas enligt 8 § är sådana som påverkar </a:t>
            </a:r>
          </a:p>
          <a:p>
            <a:r>
              <a:rPr lang="sv-SE" sz="1800" b="0" i="0" u="none" strike="noStrike" baseline="0" dirty="0">
                <a:solidFill>
                  <a:srgbClr val="000000"/>
                </a:solidFill>
                <a:latin typeface="Times New Roman" panose="02020603050405020304" pitchFamily="18" charset="0"/>
              </a:rPr>
              <a:t>1	organisation, </a:t>
            </a:r>
          </a:p>
          <a:p>
            <a:r>
              <a:rPr lang="sv-SE" sz="1800" b="0" i="0" u="none" strike="noStrike" baseline="0" dirty="0">
                <a:solidFill>
                  <a:srgbClr val="000000"/>
                </a:solidFill>
                <a:latin typeface="Times New Roman" panose="02020603050405020304" pitchFamily="18" charset="0"/>
              </a:rPr>
              <a:t>2	konstruktion, </a:t>
            </a:r>
          </a:p>
          <a:p>
            <a:r>
              <a:rPr lang="sv-SE" sz="1800" b="0" i="0" u="none" strike="noStrike" baseline="0" dirty="0">
                <a:solidFill>
                  <a:srgbClr val="000000"/>
                </a:solidFill>
                <a:latin typeface="Times New Roman" panose="02020603050405020304" pitchFamily="18" charset="0"/>
              </a:rPr>
              <a:t>3	driftsätt, </a:t>
            </a:r>
          </a:p>
          <a:p>
            <a:r>
              <a:rPr lang="sv-SE" sz="1800" b="0" i="0" u="none" strike="noStrike" baseline="0" dirty="0">
                <a:solidFill>
                  <a:srgbClr val="000000"/>
                </a:solidFill>
                <a:latin typeface="Times New Roman" panose="02020603050405020304" pitchFamily="18" charset="0"/>
              </a:rPr>
              <a:t>4	strålsäkerhetsrapporten, </a:t>
            </a:r>
          </a:p>
          <a:p>
            <a:r>
              <a:rPr lang="sv-SE" sz="1800" b="0" i="0" u="none" strike="noStrike" baseline="0" dirty="0">
                <a:solidFill>
                  <a:srgbClr val="000000"/>
                </a:solidFill>
                <a:latin typeface="Times New Roman" panose="02020603050405020304" pitchFamily="18" charset="0"/>
              </a:rPr>
              <a:t>5	de säkerhetstekniska driftsförutsättningarna, </a:t>
            </a:r>
          </a:p>
          <a:p>
            <a:r>
              <a:rPr lang="sv-SE" sz="1800" b="0" i="0" u="none" strike="noStrike" baseline="0" dirty="0">
                <a:solidFill>
                  <a:srgbClr val="000000"/>
                </a:solidFill>
                <a:latin typeface="Times New Roman" panose="02020603050405020304" pitchFamily="18" charset="0"/>
              </a:rPr>
              <a:t>6	ledningssystemet, </a:t>
            </a:r>
          </a:p>
          <a:p>
            <a:r>
              <a:rPr lang="sv-SE" sz="1800" b="0" i="0" u="none" strike="noStrike" baseline="0" dirty="0">
                <a:solidFill>
                  <a:srgbClr val="000000"/>
                </a:solidFill>
                <a:latin typeface="Times New Roman" panose="02020603050405020304" pitchFamily="18" charset="0"/>
              </a:rPr>
              <a:t>7	program, </a:t>
            </a:r>
          </a:p>
          <a:p>
            <a:r>
              <a:rPr lang="sv-SE" sz="1800" b="0" i="0" u="none" strike="noStrike" baseline="0" dirty="0">
                <a:solidFill>
                  <a:srgbClr val="000000"/>
                </a:solidFill>
                <a:latin typeface="Times New Roman" panose="02020603050405020304" pitchFamily="18" charset="0"/>
              </a:rPr>
              <a:t>8	beredskapsplanen, </a:t>
            </a:r>
          </a:p>
          <a:p>
            <a:r>
              <a:rPr lang="sv-SE" sz="1800" b="0" i="0" u="none" strike="noStrike" baseline="0" dirty="0">
                <a:solidFill>
                  <a:srgbClr val="000000"/>
                </a:solidFill>
                <a:latin typeface="Times New Roman" panose="02020603050405020304" pitchFamily="18" charset="0"/>
              </a:rPr>
              <a:t>9	redovisningen av skydd mot antagonistiska händelser och förhållanden, eller </a:t>
            </a:r>
          </a:p>
          <a:p>
            <a:r>
              <a:rPr lang="sv-SE" sz="1800" b="0" i="0" u="none" strike="noStrike" baseline="0" dirty="0">
                <a:solidFill>
                  <a:srgbClr val="000000"/>
                </a:solidFill>
                <a:latin typeface="Times New Roman" panose="02020603050405020304" pitchFamily="18" charset="0"/>
              </a:rPr>
              <a:t>10	annat som kan ha betydelse för strålsäkerheten eller genomförandet av kärnämneskontroll. </a:t>
            </a:r>
          </a:p>
          <a:p>
            <a:endParaRPr lang="sv-SE" sz="1800" b="0" i="0" u="none" strike="noStrike" baseline="0" dirty="0">
              <a:solidFill>
                <a:srgbClr val="000000"/>
              </a:solidFill>
              <a:latin typeface="Times New Roman" panose="02020603050405020304" pitchFamily="18" charset="0"/>
            </a:endParaRPr>
          </a:p>
          <a:p>
            <a:endParaRPr lang="sv-SE" sz="1800" b="0" i="0" u="none" strike="noStrike" baseline="0" dirty="0">
              <a:solidFill>
                <a:srgbClr val="000000"/>
              </a:solidFill>
              <a:latin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478A67B5-0EF8-4576-B139-3F076CB8F0A4}" type="slidenum">
              <a:rPr lang="en-GB" smtClean="0"/>
              <a:t>23</a:t>
            </a:fld>
            <a:endParaRPr lang="en-GB"/>
          </a:p>
        </p:txBody>
      </p:sp>
    </p:spTree>
    <p:extLst>
      <p:ext uri="{BB962C8B-B14F-4D97-AF65-F5344CB8AC3E}">
        <p14:creationId xmlns:p14="http://schemas.microsoft.com/office/powerpoint/2010/main" val="167578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0" name="Platshållare för datum 2"/>
          <p:cNvSpPr>
            <a:spLocks noGrp="1"/>
          </p:cNvSpPr>
          <p:nvPr>
            <p:ph type="dt" sz="half" idx="10"/>
          </p:nvPr>
        </p:nvSpPr>
        <p:spPr>
          <a:xfrm>
            <a:off x="457200" y="6453336"/>
            <a:ext cx="1090464" cy="268139"/>
          </a:xfrm>
        </p:spPr>
        <p:txBody>
          <a:bodyPr/>
          <a:lstStyle/>
          <a:p>
            <a:r>
              <a:rPr lang="sv-SE"/>
              <a:t>2022-04-29</a:t>
            </a:r>
            <a:endParaRPr lang="en-GB" dirty="0"/>
          </a:p>
        </p:txBody>
      </p:sp>
      <p:sp>
        <p:nvSpPr>
          <p:cNvPr id="11" name="Platshållare för sidfot 3"/>
          <p:cNvSpPr>
            <a:spLocks noGrp="1"/>
          </p:cNvSpPr>
          <p:nvPr>
            <p:ph type="ftr" sz="quarter" idx="11"/>
          </p:nvPr>
        </p:nvSpPr>
        <p:spPr>
          <a:xfrm>
            <a:off x="1619672" y="6453336"/>
            <a:ext cx="6552728" cy="268139"/>
          </a:xfrm>
        </p:spPr>
        <p:txBody>
          <a:bodyPr/>
          <a:lstStyle/>
          <a:p>
            <a:r>
              <a:rPr lang="sv-SE"/>
              <a:t>Charlotta Idh  Sekretessklass Öppen</a:t>
            </a:r>
            <a:endParaRPr lang="en-GB" dirty="0"/>
          </a:p>
        </p:txBody>
      </p:sp>
      <p:sp>
        <p:nvSpPr>
          <p:cNvPr id="12" name="Platshållare för bildnummer 4"/>
          <p:cNvSpPr>
            <a:spLocks noGrp="1"/>
          </p:cNvSpPr>
          <p:nvPr>
            <p:ph type="sldNum" sz="quarter" idx="12"/>
          </p:nvPr>
        </p:nvSpPr>
        <p:spPr>
          <a:xfrm>
            <a:off x="8244408" y="6453336"/>
            <a:ext cx="442392" cy="268139"/>
          </a:xfrm>
        </p:spPr>
        <p:txBody>
          <a:bodyPr/>
          <a:lstStyle/>
          <a:p>
            <a:fld id="{5964345D-335F-4612-993D-B883EA7E7204}" type="slidenum">
              <a:rPr lang="en-GB" smtClean="0"/>
              <a:t>‹#›</a:t>
            </a:fld>
            <a:endParaRPr lang="en-GB"/>
          </a:p>
        </p:txBody>
      </p:sp>
      <p:sp>
        <p:nvSpPr>
          <p:cNvPr id="13" name="Rubrik 1"/>
          <p:cNvSpPr>
            <a:spLocks noGrp="1"/>
          </p:cNvSpPr>
          <p:nvPr>
            <p:ph type="ctrTitle"/>
          </p:nvPr>
        </p:nvSpPr>
        <p:spPr>
          <a:xfrm>
            <a:off x="685800" y="2130425"/>
            <a:ext cx="7772400" cy="1470025"/>
          </a:xfrm>
          <a:prstGeom prst="rect">
            <a:avLst/>
          </a:prstGeom>
        </p:spPr>
        <p:txBody>
          <a:bodyPr/>
          <a:lstStyle/>
          <a:p>
            <a:r>
              <a:rPr lang="sv-SE"/>
              <a:t>Klicka här för att ändra format</a:t>
            </a:r>
            <a:endParaRPr lang="sv-SE" dirty="0"/>
          </a:p>
        </p:txBody>
      </p:sp>
      <p:sp>
        <p:nvSpPr>
          <p:cNvPr id="14" name="Underrubri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Tree>
    <p:extLst>
      <p:ext uri="{BB962C8B-B14F-4D97-AF65-F5344CB8AC3E}">
        <p14:creationId xmlns:p14="http://schemas.microsoft.com/office/powerpoint/2010/main" val="282634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r>
              <a:rPr lang="sv-SE"/>
              <a:t>2022-04-29</a:t>
            </a:r>
            <a:endParaRPr lang="en-GB"/>
          </a:p>
        </p:txBody>
      </p:sp>
      <p:sp>
        <p:nvSpPr>
          <p:cNvPr id="5" name="Platshållare för sidfot 4"/>
          <p:cNvSpPr>
            <a:spLocks noGrp="1"/>
          </p:cNvSpPr>
          <p:nvPr>
            <p:ph type="ftr" sz="quarter" idx="11"/>
          </p:nvPr>
        </p:nvSpPr>
        <p:spPr/>
        <p:txBody>
          <a:bodyPr/>
          <a:lstStyle/>
          <a:p>
            <a:r>
              <a:rPr lang="sv-SE"/>
              <a:t>Charlotta Idh  Sekretessklass Öppen</a:t>
            </a:r>
            <a:endParaRPr lang="en-GB"/>
          </a:p>
        </p:txBody>
      </p:sp>
      <p:sp>
        <p:nvSpPr>
          <p:cNvPr id="6" name="Platshållare för bildnummer 5"/>
          <p:cNvSpPr>
            <a:spLocks noGrp="1"/>
          </p:cNvSpPr>
          <p:nvPr>
            <p:ph type="sldNum" sz="quarter" idx="12"/>
          </p:nvPr>
        </p:nvSpPr>
        <p:spPr/>
        <p:txBody>
          <a:bodyPr/>
          <a:lstStyle/>
          <a:p>
            <a:fld id="{5964345D-335F-4612-993D-B883EA7E7204}" type="slidenum">
              <a:rPr lang="en-GB" smtClean="0"/>
              <a:t>‹#›</a:t>
            </a:fld>
            <a:endParaRPr lang="en-GB"/>
          </a:p>
        </p:txBody>
      </p:sp>
      <p:sp>
        <p:nvSpPr>
          <p:cNvPr id="7" name="Rubrik 1"/>
          <p:cNvSpPr>
            <a:spLocks noGrp="1"/>
          </p:cNvSpPr>
          <p:nvPr>
            <p:ph type="title"/>
          </p:nvPr>
        </p:nvSpPr>
        <p:spPr>
          <a:xfrm>
            <a:off x="467544" y="836712"/>
            <a:ext cx="8229600" cy="792088"/>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3916313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r>
              <a:rPr lang="sv-SE"/>
              <a:t>2022-04-29</a:t>
            </a:r>
            <a:endParaRPr lang="en-GB"/>
          </a:p>
        </p:txBody>
      </p:sp>
      <p:sp>
        <p:nvSpPr>
          <p:cNvPr id="5" name="Platshållare för sidfot 4"/>
          <p:cNvSpPr>
            <a:spLocks noGrp="1"/>
          </p:cNvSpPr>
          <p:nvPr>
            <p:ph type="ftr" sz="quarter" idx="11"/>
          </p:nvPr>
        </p:nvSpPr>
        <p:spPr/>
        <p:txBody>
          <a:bodyPr/>
          <a:lstStyle/>
          <a:p>
            <a:r>
              <a:rPr lang="sv-SE"/>
              <a:t>Charlotta Idh  Sekretessklass Öppen</a:t>
            </a:r>
            <a:endParaRPr lang="en-GB"/>
          </a:p>
        </p:txBody>
      </p:sp>
      <p:sp>
        <p:nvSpPr>
          <p:cNvPr id="6" name="Platshållare för bildnummer 5"/>
          <p:cNvSpPr>
            <a:spLocks noGrp="1"/>
          </p:cNvSpPr>
          <p:nvPr>
            <p:ph type="sldNum" sz="quarter" idx="12"/>
          </p:nvPr>
        </p:nvSpPr>
        <p:spPr/>
        <p:txBody>
          <a:bodyPr/>
          <a:lstStyle/>
          <a:p>
            <a:fld id="{5964345D-335F-4612-993D-B883EA7E7204}" type="slidenum">
              <a:rPr lang="en-GB" smtClean="0"/>
              <a:t>‹#›</a:t>
            </a:fld>
            <a:endParaRPr lang="en-GB"/>
          </a:p>
        </p:txBody>
      </p:sp>
    </p:spTree>
    <p:extLst>
      <p:ext uri="{BB962C8B-B14F-4D97-AF65-F5344CB8AC3E}">
        <p14:creationId xmlns:p14="http://schemas.microsoft.com/office/powerpoint/2010/main" val="223946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772816"/>
            <a:ext cx="8229600" cy="4353347"/>
          </a:xfrm>
          <a:prstGeom prst="rect">
            <a:avLst/>
          </a:prstGeom>
        </p:spPr>
        <p:txBody>
          <a:bodyPr/>
          <a:lstStyle>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dirty="0"/>
          </a:p>
        </p:txBody>
      </p:sp>
      <p:sp>
        <p:nvSpPr>
          <p:cNvPr id="4" name="Platshållare för datum 3"/>
          <p:cNvSpPr>
            <a:spLocks noGrp="1"/>
          </p:cNvSpPr>
          <p:nvPr>
            <p:ph type="dt" sz="half" idx="10"/>
          </p:nvPr>
        </p:nvSpPr>
        <p:spPr/>
        <p:txBody>
          <a:bodyPr/>
          <a:lstStyle/>
          <a:p>
            <a:r>
              <a:rPr lang="sv-SE"/>
              <a:t>2022-04-29</a:t>
            </a:r>
            <a:endParaRPr lang="en-GB"/>
          </a:p>
        </p:txBody>
      </p:sp>
      <p:sp>
        <p:nvSpPr>
          <p:cNvPr id="5" name="Platshållare för sidfot 4"/>
          <p:cNvSpPr>
            <a:spLocks noGrp="1"/>
          </p:cNvSpPr>
          <p:nvPr>
            <p:ph type="ftr" sz="quarter" idx="11"/>
          </p:nvPr>
        </p:nvSpPr>
        <p:spPr/>
        <p:txBody>
          <a:bodyPr/>
          <a:lstStyle/>
          <a:p>
            <a:r>
              <a:rPr lang="sv-SE"/>
              <a:t>Charlotta Idh  Sekretessklass Öppen</a:t>
            </a:r>
            <a:endParaRPr lang="en-GB"/>
          </a:p>
        </p:txBody>
      </p:sp>
      <p:sp>
        <p:nvSpPr>
          <p:cNvPr id="6" name="Platshållare för bildnummer 5"/>
          <p:cNvSpPr>
            <a:spLocks noGrp="1"/>
          </p:cNvSpPr>
          <p:nvPr>
            <p:ph type="sldNum" sz="quarter" idx="12"/>
          </p:nvPr>
        </p:nvSpPr>
        <p:spPr/>
        <p:txBody>
          <a:bodyPr/>
          <a:lstStyle/>
          <a:p>
            <a:fld id="{5964345D-335F-4612-993D-B883EA7E7204}" type="slidenum">
              <a:rPr lang="en-GB" smtClean="0"/>
              <a:t>‹#›</a:t>
            </a:fld>
            <a:endParaRPr lang="en-GB"/>
          </a:p>
        </p:txBody>
      </p:sp>
      <p:sp>
        <p:nvSpPr>
          <p:cNvPr id="7" name="Rubrik 1"/>
          <p:cNvSpPr>
            <a:spLocks noGrp="1"/>
          </p:cNvSpPr>
          <p:nvPr>
            <p:ph type="title"/>
          </p:nvPr>
        </p:nvSpPr>
        <p:spPr>
          <a:xfrm>
            <a:off x="467544" y="836712"/>
            <a:ext cx="8229600" cy="792088"/>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3212457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underrubrik">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r>
              <a:rPr lang="sv-SE"/>
              <a:t>2022-04-29</a:t>
            </a:r>
            <a:endParaRPr lang="en-GB"/>
          </a:p>
        </p:txBody>
      </p:sp>
      <p:sp>
        <p:nvSpPr>
          <p:cNvPr id="5" name="Platshållare för sidfot 4"/>
          <p:cNvSpPr>
            <a:spLocks noGrp="1"/>
          </p:cNvSpPr>
          <p:nvPr>
            <p:ph type="ftr" sz="quarter" idx="11"/>
          </p:nvPr>
        </p:nvSpPr>
        <p:spPr/>
        <p:txBody>
          <a:bodyPr/>
          <a:lstStyle/>
          <a:p>
            <a:r>
              <a:rPr lang="sv-SE"/>
              <a:t>Charlotta Idh  Sekretessklass Öppen</a:t>
            </a:r>
            <a:endParaRPr lang="en-GB"/>
          </a:p>
        </p:txBody>
      </p:sp>
      <p:sp>
        <p:nvSpPr>
          <p:cNvPr id="6" name="Platshållare för bildnummer 5"/>
          <p:cNvSpPr>
            <a:spLocks noGrp="1"/>
          </p:cNvSpPr>
          <p:nvPr>
            <p:ph type="sldNum" sz="quarter" idx="12"/>
          </p:nvPr>
        </p:nvSpPr>
        <p:spPr/>
        <p:txBody>
          <a:bodyPr/>
          <a:lstStyle/>
          <a:p>
            <a:fld id="{5964345D-335F-4612-993D-B883EA7E7204}" type="slidenum">
              <a:rPr lang="en-GB" smtClean="0"/>
              <a:t>‹#›</a:t>
            </a:fld>
            <a:endParaRPr lang="en-GB"/>
          </a:p>
        </p:txBody>
      </p:sp>
      <p:sp>
        <p:nvSpPr>
          <p:cNvPr id="9" name="Rubrik 1"/>
          <p:cNvSpPr>
            <a:spLocks noGrp="1"/>
          </p:cNvSpPr>
          <p:nvPr>
            <p:ph type="title"/>
          </p:nvPr>
        </p:nvSpPr>
        <p:spPr>
          <a:xfrm>
            <a:off x="467544" y="836712"/>
            <a:ext cx="8229600" cy="792088"/>
          </a:xfrm>
          <a:prstGeom prst="rect">
            <a:avLst/>
          </a:prstGeom>
        </p:spPr>
        <p:txBody>
          <a:bodyPr/>
          <a:lstStyle/>
          <a:p>
            <a:r>
              <a:rPr lang="sv-SE"/>
              <a:t>Klicka här för att ändra format</a:t>
            </a:r>
            <a:endParaRPr lang="sv-SE" dirty="0"/>
          </a:p>
        </p:txBody>
      </p:sp>
      <p:sp>
        <p:nvSpPr>
          <p:cNvPr id="10" name="Platshållare för text 3"/>
          <p:cNvSpPr>
            <a:spLocks noGrp="1"/>
          </p:cNvSpPr>
          <p:nvPr>
            <p:ph type="body" sz="quarter" idx="13" hasCustomPrompt="1"/>
          </p:nvPr>
        </p:nvSpPr>
        <p:spPr>
          <a:xfrm>
            <a:off x="467544" y="1412776"/>
            <a:ext cx="8207375" cy="576262"/>
          </a:xfrm>
          <a:prstGeom prst="rect">
            <a:avLst/>
          </a:prstGeom>
        </p:spPr>
        <p:txBody>
          <a:bodyPr>
            <a:normAutofit/>
          </a:bodyPr>
          <a:lstStyle>
            <a:lvl1pPr algn="ctr">
              <a:buFontTx/>
              <a:buNone/>
              <a:defRPr lang="sv-SE" sz="2800" b="1" kern="1200" baseline="0" dirty="0">
                <a:solidFill>
                  <a:srgbClr val="0078DC"/>
                </a:solidFill>
                <a:latin typeface="Arial Black" panose="020B0A04020102020204" pitchFamily="34" charset="0"/>
                <a:ea typeface="+mn-ea"/>
                <a:cs typeface="Arial" pitchFamily="34" charset="0"/>
              </a:defRPr>
            </a:lvl1pPr>
          </a:lstStyle>
          <a:p>
            <a:pPr lvl="0"/>
            <a:r>
              <a:rPr lang="sv-SE" dirty="0"/>
              <a:t>Underrubrik</a:t>
            </a:r>
          </a:p>
        </p:txBody>
      </p:sp>
      <p:sp>
        <p:nvSpPr>
          <p:cNvPr id="11" name="Platshållare för innehåll 2"/>
          <p:cNvSpPr>
            <a:spLocks noGrp="1"/>
          </p:cNvSpPr>
          <p:nvPr>
            <p:ph idx="1"/>
          </p:nvPr>
        </p:nvSpPr>
        <p:spPr>
          <a:xfrm>
            <a:off x="467544" y="2060848"/>
            <a:ext cx="8219256" cy="4065315"/>
          </a:xfrm>
          <a:prstGeom prst="rect">
            <a:avLst/>
          </a:prstGeom>
        </p:spPr>
        <p:txBody>
          <a:bodyPr/>
          <a:lstStyle>
            <a:lvl2pPr>
              <a:defRPr sz="2200">
                <a:latin typeface="Arial" panose="020B0604020202020204" pitchFamily="34" charset="0"/>
                <a:cs typeface="Arial" panose="020B0604020202020204" pitchFamily="34" charset="0"/>
              </a:defRPr>
            </a:lvl2pPr>
            <a:lvl3pPr>
              <a:defRPr sz="20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6330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pp-höger underrubrik">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r>
              <a:rPr lang="sv-SE"/>
              <a:t>2022-04-29</a:t>
            </a:r>
            <a:endParaRPr lang="en-GB"/>
          </a:p>
        </p:txBody>
      </p:sp>
      <p:sp>
        <p:nvSpPr>
          <p:cNvPr id="6" name="Platshållare för sidfot 5"/>
          <p:cNvSpPr>
            <a:spLocks noGrp="1"/>
          </p:cNvSpPr>
          <p:nvPr>
            <p:ph type="ftr" sz="quarter" idx="11"/>
          </p:nvPr>
        </p:nvSpPr>
        <p:spPr/>
        <p:txBody>
          <a:bodyPr/>
          <a:lstStyle/>
          <a:p>
            <a:r>
              <a:rPr lang="sv-SE"/>
              <a:t>Charlotta Idh  Sekretessklass Öppen</a:t>
            </a:r>
            <a:endParaRPr lang="en-GB"/>
          </a:p>
        </p:txBody>
      </p:sp>
      <p:sp>
        <p:nvSpPr>
          <p:cNvPr id="7" name="Platshållare för bildnummer 6"/>
          <p:cNvSpPr>
            <a:spLocks noGrp="1"/>
          </p:cNvSpPr>
          <p:nvPr>
            <p:ph type="sldNum" sz="quarter" idx="12"/>
          </p:nvPr>
        </p:nvSpPr>
        <p:spPr/>
        <p:txBody>
          <a:bodyPr/>
          <a:lstStyle/>
          <a:p>
            <a:fld id="{5964345D-335F-4612-993D-B883EA7E7204}" type="slidenum">
              <a:rPr lang="en-GB" smtClean="0"/>
              <a:t>‹#›</a:t>
            </a:fld>
            <a:endParaRPr lang="en-GB"/>
          </a:p>
        </p:txBody>
      </p:sp>
      <p:sp>
        <p:nvSpPr>
          <p:cNvPr id="8" name="Platshållare för text 3"/>
          <p:cNvSpPr>
            <a:spLocks noGrp="1"/>
          </p:cNvSpPr>
          <p:nvPr>
            <p:ph type="body" sz="quarter" idx="13" hasCustomPrompt="1"/>
          </p:nvPr>
        </p:nvSpPr>
        <p:spPr>
          <a:xfrm>
            <a:off x="467544" y="404466"/>
            <a:ext cx="5328592" cy="576262"/>
          </a:xfrm>
          <a:prstGeom prst="rect">
            <a:avLst/>
          </a:prstGeom>
        </p:spPr>
        <p:txBody>
          <a:bodyPr/>
          <a:lstStyle>
            <a:lvl1pPr algn="l">
              <a:buFontTx/>
              <a:buNone/>
              <a:defRPr baseline="0">
                <a:solidFill>
                  <a:srgbClr val="0078DC"/>
                </a:solidFill>
                <a:latin typeface="Arial Black" panose="020B0A04020102020204" pitchFamily="34" charset="0"/>
              </a:defRPr>
            </a:lvl1pPr>
          </a:lstStyle>
          <a:p>
            <a:pPr lvl="0"/>
            <a:r>
              <a:rPr lang="sv-SE" dirty="0"/>
              <a:t>Underrubrik</a:t>
            </a:r>
          </a:p>
        </p:txBody>
      </p:sp>
      <p:sp>
        <p:nvSpPr>
          <p:cNvPr id="9" name="Platshållare för innehåll 2"/>
          <p:cNvSpPr>
            <a:spLocks noGrp="1"/>
          </p:cNvSpPr>
          <p:nvPr>
            <p:ph idx="1"/>
          </p:nvPr>
        </p:nvSpPr>
        <p:spPr>
          <a:xfrm>
            <a:off x="467544" y="1484784"/>
            <a:ext cx="8219256" cy="4641379"/>
          </a:xfrm>
          <a:prstGeom prst="rect">
            <a:avLst/>
          </a:prstGeom>
        </p:spPr>
        <p:txBody>
          <a:bodyPr/>
          <a:lstStyle>
            <a:lvl2pPr>
              <a:defRPr sz="2200"/>
            </a:lvl2pPr>
            <a:lvl3pPr>
              <a:defRPr sz="20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554962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Platshållare för datum 6"/>
          <p:cNvSpPr>
            <a:spLocks noGrp="1"/>
          </p:cNvSpPr>
          <p:nvPr>
            <p:ph type="dt" sz="half" idx="10"/>
          </p:nvPr>
        </p:nvSpPr>
        <p:spPr/>
        <p:txBody>
          <a:bodyPr/>
          <a:lstStyle/>
          <a:p>
            <a:r>
              <a:rPr lang="sv-SE"/>
              <a:t>2022-04-29</a:t>
            </a:r>
            <a:endParaRPr lang="en-GB"/>
          </a:p>
        </p:txBody>
      </p:sp>
      <p:sp>
        <p:nvSpPr>
          <p:cNvPr id="8" name="Platshållare för sidfot 7"/>
          <p:cNvSpPr>
            <a:spLocks noGrp="1"/>
          </p:cNvSpPr>
          <p:nvPr>
            <p:ph type="ftr" sz="quarter" idx="11"/>
          </p:nvPr>
        </p:nvSpPr>
        <p:spPr/>
        <p:txBody>
          <a:bodyPr/>
          <a:lstStyle/>
          <a:p>
            <a:r>
              <a:rPr lang="sv-SE"/>
              <a:t>Charlotta Idh  Sekretessklass Öppen</a:t>
            </a:r>
            <a:endParaRPr lang="en-GB"/>
          </a:p>
        </p:txBody>
      </p:sp>
      <p:sp>
        <p:nvSpPr>
          <p:cNvPr id="9" name="Platshållare för bildnummer 8"/>
          <p:cNvSpPr>
            <a:spLocks noGrp="1"/>
          </p:cNvSpPr>
          <p:nvPr>
            <p:ph type="sldNum" sz="quarter" idx="12"/>
          </p:nvPr>
        </p:nvSpPr>
        <p:spPr/>
        <p:txBody>
          <a:bodyPr/>
          <a:lstStyle/>
          <a:p>
            <a:fld id="{5964345D-335F-4612-993D-B883EA7E7204}" type="slidenum">
              <a:rPr lang="en-GB" smtClean="0"/>
              <a:t>‹#›</a:t>
            </a:fld>
            <a:endParaRPr lang="en-GB"/>
          </a:p>
        </p:txBody>
      </p:sp>
      <p:sp>
        <p:nvSpPr>
          <p:cNvPr id="10" name="Rubrik 1"/>
          <p:cNvSpPr>
            <a:spLocks noGrp="1"/>
          </p:cNvSpPr>
          <p:nvPr>
            <p:ph type="title"/>
          </p:nvPr>
        </p:nvSpPr>
        <p:spPr>
          <a:xfrm>
            <a:off x="467544" y="836712"/>
            <a:ext cx="8229600" cy="792088"/>
          </a:xfrm>
          <a:prstGeom prst="rect">
            <a:avLst/>
          </a:prstGeom>
        </p:spPr>
        <p:txBody>
          <a:bodyPr/>
          <a:lstStyle>
            <a:lvl1pPr>
              <a:defRPr/>
            </a:lvl1pPr>
          </a:lstStyle>
          <a:p>
            <a:r>
              <a:rPr lang="sv-SE"/>
              <a:t>Klicka här för att ändra format</a:t>
            </a:r>
            <a:endParaRPr lang="sv-SE" dirty="0"/>
          </a:p>
        </p:txBody>
      </p:sp>
      <p:sp>
        <p:nvSpPr>
          <p:cNvPr id="11" name="Platshållare för innehåll 3"/>
          <p:cNvSpPr>
            <a:spLocks noGrp="1"/>
          </p:cNvSpPr>
          <p:nvPr>
            <p:ph sz="half" idx="2"/>
          </p:nvPr>
        </p:nvSpPr>
        <p:spPr>
          <a:xfrm>
            <a:off x="457200" y="1772816"/>
            <a:ext cx="4040188" cy="4353347"/>
          </a:xfrm>
          <a:prstGeom prst="rect">
            <a:avLst/>
          </a:prstGeom>
        </p:spPr>
        <p:txBody>
          <a:bodyPr/>
          <a:lstStyle>
            <a:lvl1pPr>
              <a:defRPr sz="2400"/>
            </a:lvl1pPr>
            <a:lvl2pPr>
              <a:defRPr sz="2000"/>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innehåll 5"/>
          <p:cNvSpPr>
            <a:spLocks noGrp="1"/>
          </p:cNvSpPr>
          <p:nvPr>
            <p:ph sz="quarter" idx="4"/>
          </p:nvPr>
        </p:nvSpPr>
        <p:spPr>
          <a:xfrm>
            <a:off x="4645025" y="1772816"/>
            <a:ext cx="4041775" cy="4353347"/>
          </a:xfrm>
          <a:prstGeom prst="rect">
            <a:avLst/>
          </a:prstGeom>
        </p:spPr>
        <p:txBody>
          <a:bodyPr/>
          <a:lstStyle>
            <a:lvl1pPr>
              <a:defRPr sz="2400"/>
            </a:lvl1pPr>
            <a:lvl2pPr>
              <a:defRPr sz="2000"/>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243690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t>2022-04-29</a:t>
            </a:r>
            <a:endParaRPr lang="en-GB"/>
          </a:p>
        </p:txBody>
      </p:sp>
      <p:sp>
        <p:nvSpPr>
          <p:cNvPr id="4" name="Platshållare för sidfot 3"/>
          <p:cNvSpPr>
            <a:spLocks noGrp="1"/>
          </p:cNvSpPr>
          <p:nvPr>
            <p:ph type="ftr" sz="quarter" idx="11"/>
          </p:nvPr>
        </p:nvSpPr>
        <p:spPr/>
        <p:txBody>
          <a:bodyPr/>
          <a:lstStyle/>
          <a:p>
            <a:r>
              <a:rPr lang="sv-SE"/>
              <a:t>Charlotta Idh  Sekretessklass Öppen</a:t>
            </a:r>
            <a:endParaRPr lang="en-GB"/>
          </a:p>
        </p:txBody>
      </p:sp>
      <p:sp>
        <p:nvSpPr>
          <p:cNvPr id="5" name="Platshållare för bildnummer 4"/>
          <p:cNvSpPr>
            <a:spLocks noGrp="1"/>
          </p:cNvSpPr>
          <p:nvPr>
            <p:ph type="sldNum" sz="quarter" idx="12"/>
          </p:nvPr>
        </p:nvSpPr>
        <p:spPr/>
        <p:txBody>
          <a:bodyPr/>
          <a:lstStyle/>
          <a:p>
            <a:fld id="{5964345D-335F-4612-993D-B883EA7E7204}" type="slidenum">
              <a:rPr lang="en-GB" smtClean="0"/>
              <a:t>‹#›</a:t>
            </a:fld>
            <a:endParaRPr lang="en-GB"/>
          </a:p>
        </p:txBody>
      </p:sp>
      <p:sp>
        <p:nvSpPr>
          <p:cNvPr id="6"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a:t>Klicka här för att ändra format</a:t>
            </a:r>
            <a:endParaRPr lang="sv-SE" dirty="0"/>
          </a:p>
        </p:txBody>
      </p:sp>
      <p:sp>
        <p:nvSpPr>
          <p:cNvPr id="7" name="Platshållare för tex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3893182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2022-04-29</a:t>
            </a:r>
            <a:endParaRPr lang="en-GB"/>
          </a:p>
        </p:txBody>
      </p:sp>
      <p:sp>
        <p:nvSpPr>
          <p:cNvPr id="3" name="Platshållare för sidfot 2"/>
          <p:cNvSpPr>
            <a:spLocks noGrp="1"/>
          </p:cNvSpPr>
          <p:nvPr>
            <p:ph type="ftr" sz="quarter" idx="11"/>
          </p:nvPr>
        </p:nvSpPr>
        <p:spPr/>
        <p:txBody>
          <a:bodyPr/>
          <a:lstStyle/>
          <a:p>
            <a:r>
              <a:rPr lang="sv-SE"/>
              <a:t>Charlotta Idh  Sekretessklass Öppen</a:t>
            </a:r>
            <a:endParaRPr lang="en-GB"/>
          </a:p>
        </p:txBody>
      </p:sp>
      <p:sp>
        <p:nvSpPr>
          <p:cNvPr id="4" name="Platshållare för bildnummer 3"/>
          <p:cNvSpPr>
            <a:spLocks noGrp="1"/>
          </p:cNvSpPr>
          <p:nvPr>
            <p:ph type="sldNum" sz="quarter" idx="12"/>
          </p:nvPr>
        </p:nvSpPr>
        <p:spPr/>
        <p:txBody>
          <a:bodyPr/>
          <a:lstStyle/>
          <a:p>
            <a:fld id="{5964345D-335F-4612-993D-B883EA7E7204}" type="slidenum">
              <a:rPr lang="en-GB" smtClean="0"/>
              <a:t>‹#›</a:t>
            </a:fld>
            <a:endParaRPr lang="en-GB"/>
          </a:p>
        </p:txBody>
      </p:sp>
      <p:sp>
        <p:nvSpPr>
          <p:cNvPr id="5" name="Rubrik 1"/>
          <p:cNvSpPr>
            <a:spLocks noGrp="1"/>
          </p:cNvSpPr>
          <p:nvPr>
            <p:ph type="title"/>
          </p:nvPr>
        </p:nvSpPr>
        <p:spPr>
          <a:xfrm>
            <a:off x="467544" y="836712"/>
            <a:ext cx="3008313" cy="1296144"/>
          </a:xfrm>
          <a:prstGeom prst="rect">
            <a:avLst/>
          </a:prstGeom>
        </p:spPr>
        <p:txBody>
          <a:bodyPr anchor="ctr"/>
          <a:lstStyle>
            <a:lvl1pPr algn="l">
              <a:defRPr sz="2000" b="1"/>
            </a:lvl1pPr>
          </a:lstStyle>
          <a:p>
            <a:r>
              <a:rPr lang="sv-SE"/>
              <a:t>Klicka här för att ändra format</a:t>
            </a:r>
            <a:endParaRPr lang="sv-SE" dirty="0"/>
          </a:p>
        </p:txBody>
      </p:sp>
      <p:sp>
        <p:nvSpPr>
          <p:cNvPr id="6" name="Platshållare för innehåll 2"/>
          <p:cNvSpPr>
            <a:spLocks noGrp="1"/>
          </p:cNvSpPr>
          <p:nvPr>
            <p:ph idx="1"/>
          </p:nvPr>
        </p:nvSpPr>
        <p:spPr>
          <a:xfrm>
            <a:off x="3575050" y="836712"/>
            <a:ext cx="5111750" cy="5289451"/>
          </a:xfrm>
          <a:prstGeom prst="rect">
            <a:avLst/>
          </a:prstGeom>
        </p:spPr>
        <p:txBody>
          <a:bodyPr/>
          <a:lstStyle>
            <a:lvl1pPr>
              <a:defRPr sz="3200"/>
            </a:lvl1pPr>
            <a:lvl2pPr>
              <a:defRPr sz="2800"/>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text 3"/>
          <p:cNvSpPr>
            <a:spLocks noGrp="1"/>
          </p:cNvSpPr>
          <p:nvPr>
            <p:ph type="body" sz="half" idx="2"/>
          </p:nvPr>
        </p:nvSpPr>
        <p:spPr>
          <a:xfrm>
            <a:off x="457200" y="2204864"/>
            <a:ext cx="3008313" cy="392129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41473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r>
              <a:rPr lang="sv-SE"/>
              <a:t>2022-04-29</a:t>
            </a:r>
            <a:endParaRPr lang="en-GB"/>
          </a:p>
        </p:txBody>
      </p:sp>
      <p:sp>
        <p:nvSpPr>
          <p:cNvPr id="6" name="Platshållare för sidfot 5"/>
          <p:cNvSpPr>
            <a:spLocks noGrp="1"/>
          </p:cNvSpPr>
          <p:nvPr>
            <p:ph type="ftr" sz="quarter" idx="11"/>
          </p:nvPr>
        </p:nvSpPr>
        <p:spPr/>
        <p:txBody>
          <a:bodyPr/>
          <a:lstStyle/>
          <a:p>
            <a:r>
              <a:rPr lang="sv-SE"/>
              <a:t>Charlotta Idh  Sekretessklass Öppen</a:t>
            </a:r>
            <a:endParaRPr lang="en-GB"/>
          </a:p>
        </p:txBody>
      </p:sp>
      <p:sp>
        <p:nvSpPr>
          <p:cNvPr id="7" name="Platshållare för bildnummer 6"/>
          <p:cNvSpPr>
            <a:spLocks noGrp="1"/>
          </p:cNvSpPr>
          <p:nvPr>
            <p:ph type="sldNum" sz="quarter" idx="12"/>
          </p:nvPr>
        </p:nvSpPr>
        <p:spPr/>
        <p:txBody>
          <a:bodyPr/>
          <a:lstStyle/>
          <a:p>
            <a:fld id="{5964345D-335F-4612-993D-B883EA7E7204}" type="slidenum">
              <a:rPr lang="en-GB" smtClean="0"/>
              <a:t>‹#›</a:t>
            </a:fld>
            <a:endParaRPr lang="en-GB"/>
          </a:p>
        </p:txBody>
      </p:sp>
      <p:sp>
        <p:nvSpPr>
          <p:cNvPr id="8" name="Rubrik 1"/>
          <p:cNvSpPr>
            <a:spLocks noGrp="1"/>
          </p:cNvSpPr>
          <p:nvPr>
            <p:ph type="title"/>
          </p:nvPr>
        </p:nvSpPr>
        <p:spPr>
          <a:xfrm>
            <a:off x="1792288" y="4800600"/>
            <a:ext cx="5486400" cy="566738"/>
          </a:xfrm>
          <a:prstGeom prst="rect">
            <a:avLst/>
          </a:prstGeom>
        </p:spPr>
        <p:txBody>
          <a:bodyPr anchor="b"/>
          <a:lstStyle>
            <a:lvl1pPr algn="l">
              <a:defRPr sz="2000" b="1" baseline="0">
                <a:solidFill>
                  <a:srgbClr val="29527A"/>
                </a:solidFill>
              </a:defRPr>
            </a:lvl1pPr>
          </a:lstStyle>
          <a:p>
            <a:r>
              <a:rPr lang="sv-SE"/>
              <a:t>Klicka här för att ändra format</a:t>
            </a:r>
            <a:endParaRPr lang="sv-SE" dirty="0"/>
          </a:p>
        </p:txBody>
      </p:sp>
      <p:sp>
        <p:nvSpPr>
          <p:cNvPr id="9" name="Platshållare för bild 2"/>
          <p:cNvSpPr>
            <a:spLocks noGrp="1"/>
          </p:cNvSpPr>
          <p:nvPr>
            <p:ph type="pic" idx="1"/>
          </p:nvPr>
        </p:nvSpPr>
        <p:spPr>
          <a:xfrm>
            <a:off x="1792288" y="692696"/>
            <a:ext cx="5486400" cy="403487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10" name="Platshållare för text 3"/>
          <p:cNvSpPr>
            <a:spLocks noGrp="1"/>
          </p:cNvSpPr>
          <p:nvPr>
            <p:ph type="body" sz="half" idx="2"/>
          </p:nvPr>
        </p:nvSpPr>
        <p:spPr>
          <a:xfrm>
            <a:off x="1792288" y="5367338"/>
            <a:ext cx="5486400" cy="72595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37715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drät rubrik och text">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r>
              <a:rPr lang="sv-SE"/>
              <a:t>2022-04-29</a:t>
            </a:r>
            <a:endParaRPr lang="en-GB"/>
          </a:p>
        </p:txBody>
      </p:sp>
      <p:sp>
        <p:nvSpPr>
          <p:cNvPr id="6" name="Platshållare för sidfot 5"/>
          <p:cNvSpPr>
            <a:spLocks noGrp="1"/>
          </p:cNvSpPr>
          <p:nvPr>
            <p:ph type="ftr" sz="quarter" idx="11"/>
          </p:nvPr>
        </p:nvSpPr>
        <p:spPr/>
        <p:txBody>
          <a:bodyPr/>
          <a:lstStyle/>
          <a:p>
            <a:r>
              <a:rPr lang="sv-SE"/>
              <a:t>Charlotta Idh  Sekretessklass Öppen</a:t>
            </a:r>
            <a:endParaRPr lang="en-GB"/>
          </a:p>
        </p:txBody>
      </p:sp>
      <p:sp>
        <p:nvSpPr>
          <p:cNvPr id="7" name="Platshållare för bildnummer 6"/>
          <p:cNvSpPr>
            <a:spLocks noGrp="1"/>
          </p:cNvSpPr>
          <p:nvPr>
            <p:ph type="sldNum" sz="quarter" idx="12"/>
          </p:nvPr>
        </p:nvSpPr>
        <p:spPr/>
        <p:txBody>
          <a:bodyPr/>
          <a:lstStyle/>
          <a:p>
            <a:fld id="{5964345D-335F-4612-993D-B883EA7E7204}" type="slidenum">
              <a:rPr lang="en-GB" smtClean="0"/>
              <a:t>‹#›</a:t>
            </a:fld>
            <a:endParaRPr lang="en-GB"/>
          </a:p>
        </p:txBody>
      </p:sp>
      <p:sp>
        <p:nvSpPr>
          <p:cNvPr id="8" name="Lodrät rubrik 1"/>
          <p:cNvSpPr>
            <a:spLocks noGrp="1"/>
          </p:cNvSpPr>
          <p:nvPr>
            <p:ph type="title" orient="vert"/>
          </p:nvPr>
        </p:nvSpPr>
        <p:spPr>
          <a:xfrm>
            <a:off x="6629400" y="836712"/>
            <a:ext cx="2057400" cy="5289451"/>
          </a:xfrm>
          <a:prstGeom prst="rect">
            <a:avLst/>
          </a:prstGeom>
        </p:spPr>
        <p:txBody>
          <a:bodyPr vert="eaVert"/>
          <a:lstStyle/>
          <a:p>
            <a:r>
              <a:rPr lang="sv-SE"/>
              <a:t>Klicka här för att ändra format</a:t>
            </a:r>
            <a:endParaRPr lang="sv-SE" dirty="0"/>
          </a:p>
        </p:txBody>
      </p:sp>
      <p:sp>
        <p:nvSpPr>
          <p:cNvPr id="9" name="Platshållare för lodrät text 2"/>
          <p:cNvSpPr>
            <a:spLocks noGrp="1"/>
          </p:cNvSpPr>
          <p:nvPr>
            <p:ph type="body" orient="vert" idx="1"/>
          </p:nvPr>
        </p:nvSpPr>
        <p:spPr>
          <a:xfrm>
            <a:off x="457200" y="836712"/>
            <a:ext cx="6019800" cy="5289451"/>
          </a:xfrm>
          <a:prstGeom prst="rect">
            <a:avLst/>
          </a:prstGeom>
        </p:spPr>
        <p:txBody>
          <a:bodyPr vert="eaVert"/>
          <a:lstStyle>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35378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457200" y="6453336"/>
            <a:ext cx="1090464" cy="268139"/>
          </a:xfrm>
          <a:prstGeom prst="rect">
            <a:avLst/>
          </a:prstGeom>
        </p:spPr>
        <p:txBody>
          <a:bodyPr vert="horz" lIns="91440" tIns="45720" rIns="91440" bIns="45720" rtlCol="0" anchor="ctr"/>
          <a:lstStyle>
            <a:lvl1pPr algn="l">
              <a:defRPr sz="1100" i="1">
                <a:solidFill>
                  <a:srgbClr val="B8B8B8"/>
                </a:solidFill>
              </a:defRPr>
            </a:lvl1pPr>
          </a:lstStyle>
          <a:p>
            <a:r>
              <a:rPr lang="sv-SE"/>
              <a:t>2022-04-29</a:t>
            </a:r>
            <a:endParaRPr lang="en-GB" dirty="0"/>
          </a:p>
        </p:txBody>
      </p:sp>
      <p:sp>
        <p:nvSpPr>
          <p:cNvPr id="5" name="Platshållare för sidfot 4"/>
          <p:cNvSpPr>
            <a:spLocks noGrp="1"/>
          </p:cNvSpPr>
          <p:nvPr>
            <p:ph type="ftr" sz="quarter" idx="3"/>
          </p:nvPr>
        </p:nvSpPr>
        <p:spPr>
          <a:xfrm>
            <a:off x="1619672" y="6453336"/>
            <a:ext cx="6552728" cy="268139"/>
          </a:xfrm>
          <a:prstGeom prst="rect">
            <a:avLst/>
          </a:prstGeom>
        </p:spPr>
        <p:txBody>
          <a:bodyPr vert="horz" lIns="91440" tIns="45720" rIns="91440" bIns="45720" rtlCol="0" anchor="ctr"/>
          <a:lstStyle>
            <a:lvl1pPr marL="0" algn="l" defTabSz="914400" rtl="0" eaLnBrk="1" latinLnBrk="0" hangingPunct="1">
              <a:defRPr lang="sv-SE" sz="1100" i="1" kern="1200" smtClean="0">
                <a:solidFill>
                  <a:srgbClr val="B8B8B8"/>
                </a:solidFill>
                <a:latin typeface="+mn-lt"/>
                <a:ea typeface="+mn-ea"/>
                <a:cs typeface="+mn-cs"/>
              </a:defRPr>
            </a:lvl1pPr>
          </a:lstStyle>
          <a:p>
            <a:r>
              <a:rPr lang="sv-SE"/>
              <a:t>Charlotta Idh  Sekretessklass Öppen</a:t>
            </a:r>
            <a:endParaRPr lang="sv-SE" dirty="0"/>
          </a:p>
        </p:txBody>
      </p:sp>
      <p:sp>
        <p:nvSpPr>
          <p:cNvPr id="6" name="Platshållare för bildnummer 5"/>
          <p:cNvSpPr>
            <a:spLocks noGrp="1"/>
          </p:cNvSpPr>
          <p:nvPr>
            <p:ph type="sldNum" sz="quarter" idx="4"/>
          </p:nvPr>
        </p:nvSpPr>
        <p:spPr>
          <a:xfrm>
            <a:off x="8244408" y="6453336"/>
            <a:ext cx="442392" cy="268139"/>
          </a:xfrm>
          <a:prstGeom prst="rect">
            <a:avLst/>
          </a:prstGeom>
        </p:spPr>
        <p:txBody>
          <a:bodyPr vert="horz" lIns="91440" tIns="45720" rIns="91440" bIns="45720" rtlCol="0" anchor="ctr"/>
          <a:lstStyle>
            <a:lvl1pPr marL="0" algn="l" defTabSz="914400" rtl="0" eaLnBrk="1" latinLnBrk="0" hangingPunct="1">
              <a:defRPr lang="en-GB" sz="1100" i="1" kern="1200" smtClean="0">
                <a:solidFill>
                  <a:srgbClr val="B8B8B8"/>
                </a:solidFill>
                <a:latin typeface="+mn-lt"/>
                <a:ea typeface="+mn-ea"/>
                <a:cs typeface="+mn-cs"/>
              </a:defRPr>
            </a:lvl1pPr>
          </a:lstStyle>
          <a:p>
            <a:fld id="{5964345D-335F-4612-993D-B883EA7E7204}" type="slidenum">
              <a:rPr lang="sv-SE" smtClean="0"/>
              <a:pPr/>
              <a:t>‹#›</a:t>
            </a:fld>
            <a:endParaRPr lang="sv-SE" dirty="0"/>
          </a:p>
        </p:txBody>
      </p:sp>
      <p:cxnSp>
        <p:nvCxnSpPr>
          <p:cNvPr id="7" name="Rak 6"/>
          <p:cNvCxnSpPr/>
          <p:nvPr/>
        </p:nvCxnSpPr>
        <p:spPr>
          <a:xfrm>
            <a:off x="395536" y="6381328"/>
            <a:ext cx="8352928" cy="0"/>
          </a:xfrm>
          <a:prstGeom prst="line">
            <a:avLst/>
          </a:prstGeom>
          <a:ln w="19050">
            <a:solidFill>
              <a:srgbClr val="0078DC"/>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24800" y="91044"/>
            <a:ext cx="107315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601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lang="en-GB" sz="3600" b="1" kern="1200" dirty="0">
          <a:solidFill>
            <a:schemeClr val="tx1"/>
          </a:solidFill>
          <a:effectLst/>
          <a:latin typeface="Arial Black" pitchFamily="34" charset="0"/>
          <a:ea typeface="+mj-ea"/>
          <a:cs typeface="Arial"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lang="sv-SE" sz="2800" b="1" kern="1200" dirty="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anose="020B0604020202020204" pitchFamily="34" charset="0"/>
        <a:buChar char="–"/>
        <a:defRPr lang="sv-SE" sz="2800" b="1" kern="1200" dirty="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anose="020B0604020202020204" pitchFamily="34" charset="0"/>
        <a:buChar char="•"/>
        <a:defRPr lang="sv-SE" sz="2200" b="0" i="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lang="sv-SE" sz="2000" b="0" i="1"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lang="en-GB" sz="1800" b="0" i="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r>
              <a:rPr lang="sv-SE"/>
              <a:t>2022-04-29</a:t>
            </a:r>
            <a:endParaRPr lang="en-GB" i="1" dirty="0"/>
          </a:p>
        </p:txBody>
      </p:sp>
      <p:sp>
        <p:nvSpPr>
          <p:cNvPr id="6" name="Platshållare för sidfot 5"/>
          <p:cNvSpPr>
            <a:spLocks noGrp="1"/>
          </p:cNvSpPr>
          <p:nvPr>
            <p:ph type="ftr" sz="quarter" idx="11"/>
          </p:nvPr>
        </p:nvSpPr>
        <p:spPr/>
        <p:txBody>
          <a:bodyPr/>
          <a:lstStyle/>
          <a:p>
            <a:r>
              <a:rPr lang="sv-SE" i="1"/>
              <a:t>Charlotta Idh  Sekretessklass Öppen</a:t>
            </a:r>
            <a:endParaRPr lang="en-GB" i="1" dirty="0"/>
          </a:p>
        </p:txBody>
      </p:sp>
      <p:sp>
        <p:nvSpPr>
          <p:cNvPr id="7" name="Platshållare för bildnummer 6"/>
          <p:cNvSpPr>
            <a:spLocks noGrp="1"/>
          </p:cNvSpPr>
          <p:nvPr>
            <p:ph type="sldNum" sz="quarter" idx="12"/>
          </p:nvPr>
        </p:nvSpPr>
        <p:spPr/>
        <p:txBody>
          <a:bodyPr/>
          <a:lstStyle/>
          <a:p>
            <a:fld id="{5964345D-335F-4612-993D-B883EA7E7204}" type="slidenum">
              <a:rPr lang="en-GB" i="1" smtClean="0"/>
              <a:t>1</a:t>
            </a:fld>
            <a:endParaRPr lang="en-GB" i="1" dirty="0"/>
          </a:p>
        </p:txBody>
      </p:sp>
      <p:sp>
        <p:nvSpPr>
          <p:cNvPr id="2" name="Rubrik 1"/>
          <p:cNvSpPr>
            <a:spLocks noGrp="1"/>
          </p:cNvSpPr>
          <p:nvPr>
            <p:ph type="ctrTitle"/>
          </p:nvPr>
        </p:nvSpPr>
        <p:spPr>
          <a:xfrm>
            <a:off x="685800" y="1268760"/>
            <a:ext cx="7772400" cy="1470025"/>
          </a:xfrm>
        </p:spPr>
        <p:txBody>
          <a:bodyPr/>
          <a:lstStyle/>
          <a:p>
            <a:r>
              <a:rPr lang="sv-SE" dirty="0"/>
              <a:t>SSMS nya föreskrifter </a:t>
            </a:r>
            <a:br>
              <a:rPr lang="sv-SE" dirty="0"/>
            </a:br>
            <a:r>
              <a:rPr lang="sv-SE" dirty="0" err="1"/>
              <a:t>KSKGs</a:t>
            </a:r>
            <a:r>
              <a:rPr lang="sv-SE" dirty="0"/>
              <a:t> Tolkningsarbete </a:t>
            </a:r>
            <a:br>
              <a:rPr lang="sv-SE" dirty="0"/>
            </a:br>
            <a:r>
              <a:rPr lang="sv-SE" dirty="0"/>
              <a:t>och</a:t>
            </a:r>
            <a:br>
              <a:rPr lang="sv-SE" dirty="0"/>
            </a:br>
            <a:r>
              <a:rPr lang="sv-SE" dirty="0" err="1"/>
              <a:t>KSKGs</a:t>
            </a:r>
            <a:r>
              <a:rPr lang="sv-SE" dirty="0"/>
              <a:t> Ordlista</a:t>
            </a:r>
            <a:br>
              <a:rPr lang="sv-SE" dirty="0"/>
            </a:br>
            <a:endParaRPr lang="sv-SE" dirty="0"/>
          </a:p>
        </p:txBody>
      </p:sp>
      <p:sp>
        <p:nvSpPr>
          <p:cNvPr id="3" name="Underrubrik 2"/>
          <p:cNvSpPr>
            <a:spLocks noGrp="1"/>
          </p:cNvSpPr>
          <p:nvPr>
            <p:ph type="subTitle" idx="1"/>
          </p:nvPr>
        </p:nvSpPr>
        <p:spPr>
          <a:xfrm>
            <a:off x="1403648" y="4293096"/>
            <a:ext cx="6400800" cy="936104"/>
          </a:xfrm>
        </p:spPr>
        <p:txBody>
          <a:bodyPr/>
          <a:lstStyle/>
          <a:p>
            <a:r>
              <a:rPr lang="sv-SE" dirty="0"/>
              <a:t>WIN Sverige frukostseminarium</a:t>
            </a:r>
          </a:p>
          <a:p>
            <a:r>
              <a:rPr lang="sv-SE" dirty="0"/>
              <a:t>2022-04-29</a:t>
            </a:r>
          </a:p>
        </p:txBody>
      </p:sp>
    </p:spTree>
    <p:extLst>
      <p:ext uri="{BB962C8B-B14F-4D97-AF65-F5344CB8AC3E}">
        <p14:creationId xmlns:p14="http://schemas.microsoft.com/office/powerpoint/2010/main" val="2061100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611560" y="1556792"/>
            <a:ext cx="8229600" cy="4353347"/>
          </a:xfrm>
        </p:spPr>
        <p:txBody>
          <a:bodyPr/>
          <a:lstStyle/>
          <a:p>
            <a:pPr>
              <a:buFont typeface="+mj-lt"/>
              <a:buAutoNum type="arabicPeriod"/>
            </a:pPr>
            <a:r>
              <a:rPr lang="sv-SE" sz="1800" dirty="0"/>
              <a:t>Tillämpningsområde </a:t>
            </a:r>
            <a:r>
              <a:rPr lang="sv-SE" sz="1800" b="0" i="1" dirty="0"/>
              <a:t>och</a:t>
            </a:r>
            <a:r>
              <a:rPr lang="sv-SE" sz="1800" dirty="0"/>
              <a:t> </a:t>
            </a:r>
            <a:r>
              <a:rPr lang="sv-SE" sz="1800" b="0" i="1" dirty="0"/>
              <a:t>definitioner</a:t>
            </a:r>
            <a:r>
              <a:rPr lang="sv-SE" sz="1800" dirty="0"/>
              <a:t> – 5§§ </a:t>
            </a:r>
          </a:p>
          <a:p>
            <a:pPr>
              <a:buFont typeface="+mj-lt"/>
              <a:buAutoNum type="arabicPeriod"/>
            </a:pPr>
            <a:r>
              <a:rPr lang="sv-SE" sz="1800" dirty="0"/>
              <a:t>Identifiering av antagna händelser och förhållanden samt indelning i händelseklasser – 11§§ </a:t>
            </a:r>
          </a:p>
          <a:p>
            <a:pPr>
              <a:buFont typeface="+mj-lt"/>
              <a:buAutoNum type="arabicPeriod"/>
            </a:pPr>
            <a:r>
              <a:rPr lang="sv-SE" sz="1800" dirty="0"/>
              <a:t>Värdering av antagna händelser och förhållanden – 20§§ </a:t>
            </a:r>
          </a:p>
          <a:p>
            <a:pPr>
              <a:buFont typeface="+mj-lt"/>
              <a:buAutoNum type="arabicPeriod"/>
            </a:pPr>
            <a:r>
              <a:rPr lang="sv-SE" sz="1800" dirty="0"/>
              <a:t>Värdering med probabilistiska säkerhetsanalyser – 6§§ </a:t>
            </a:r>
          </a:p>
          <a:p>
            <a:pPr>
              <a:buFont typeface="+mj-lt"/>
              <a:buAutoNum type="arabicPeriod"/>
            </a:pPr>
            <a:r>
              <a:rPr lang="sv-SE" sz="1800" dirty="0"/>
              <a:t>Redovisning av kärnkraftsreaktorns strålsäkerhet – 6§§ </a:t>
            </a:r>
          </a:p>
          <a:p>
            <a:pPr>
              <a:buFont typeface="+mj-lt"/>
              <a:buAutoNum type="arabicPeriod"/>
            </a:pPr>
            <a:r>
              <a:rPr lang="sv-SE" sz="1800" dirty="0"/>
              <a:t>Strålsäkerhetsgranskning – 5§§ </a:t>
            </a:r>
          </a:p>
          <a:p>
            <a:pPr>
              <a:buFont typeface="+mj-lt"/>
              <a:buAutoNum type="arabicPeriod"/>
            </a:pPr>
            <a:r>
              <a:rPr lang="sv-SE" sz="1800" dirty="0"/>
              <a:t>Strålsäkerhetsdemonstration och hantering av större ändringar – 9§§</a:t>
            </a:r>
          </a:p>
          <a:p>
            <a:pPr>
              <a:buFont typeface="+mj-lt"/>
              <a:buAutoNum type="arabicPeriod"/>
            </a:pPr>
            <a:r>
              <a:rPr lang="sv-SE" sz="1800" dirty="0"/>
              <a:t>Helhetsbedömning av kärnkraftsreaktorns strålsäkerhet – 6§§</a:t>
            </a:r>
          </a:p>
          <a:p>
            <a:pPr>
              <a:buFont typeface="+mj-lt"/>
              <a:buAutoNum type="arabicPeriod"/>
            </a:pPr>
            <a:r>
              <a:rPr lang="sv-SE" sz="1800" dirty="0"/>
              <a:t>Dispens </a:t>
            </a:r>
          </a:p>
        </p:txBody>
      </p:sp>
      <p:sp>
        <p:nvSpPr>
          <p:cNvPr id="3" name="Platshållare för datum 2"/>
          <p:cNvSpPr>
            <a:spLocks noGrp="1"/>
          </p:cNvSpPr>
          <p:nvPr>
            <p:ph type="dt" sz="half" idx="10"/>
          </p:nvPr>
        </p:nvSpPr>
        <p:spPr/>
        <p:txBody>
          <a:bodyPr/>
          <a:lstStyle/>
          <a:p>
            <a:r>
              <a:rPr lang="sv-SE"/>
              <a:t>2022-04-29</a:t>
            </a:r>
            <a:endParaRPr lang="en-GB"/>
          </a:p>
        </p:txBody>
      </p:sp>
      <p:sp>
        <p:nvSpPr>
          <p:cNvPr id="4" name="Platshållare för sidfot 3"/>
          <p:cNvSpPr>
            <a:spLocks noGrp="1"/>
          </p:cNvSpPr>
          <p:nvPr>
            <p:ph type="ftr" sz="quarter" idx="11"/>
          </p:nvPr>
        </p:nvSpPr>
        <p:spPr/>
        <p:txBody>
          <a:bodyPr/>
          <a:lstStyle/>
          <a:p>
            <a:r>
              <a:rPr lang="sv-SE"/>
              <a:t>Charlotta Idh  Sekretessklass Öppen</a:t>
            </a:r>
            <a:endParaRPr lang="en-GB"/>
          </a:p>
        </p:txBody>
      </p:sp>
      <p:sp>
        <p:nvSpPr>
          <p:cNvPr id="5" name="Platshållare för bildnummer 4"/>
          <p:cNvSpPr>
            <a:spLocks noGrp="1"/>
          </p:cNvSpPr>
          <p:nvPr>
            <p:ph type="sldNum" sz="quarter" idx="12"/>
          </p:nvPr>
        </p:nvSpPr>
        <p:spPr/>
        <p:txBody>
          <a:bodyPr/>
          <a:lstStyle/>
          <a:p>
            <a:fld id="{5964345D-335F-4612-993D-B883EA7E7204}" type="slidenum">
              <a:rPr lang="en-GB" smtClean="0"/>
              <a:t>10</a:t>
            </a:fld>
            <a:endParaRPr lang="en-GB"/>
          </a:p>
        </p:txBody>
      </p:sp>
      <p:sp>
        <p:nvSpPr>
          <p:cNvPr id="6" name="Rubrik 5"/>
          <p:cNvSpPr>
            <a:spLocks noGrp="1"/>
          </p:cNvSpPr>
          <p:nvPr>
            <p:ph type="title"/>
          </p:nvPr>
        </p:nvSpPr>
        <p:spPr>
          <a:xfrm>
            <a:off x="251520" y="188640"/>
            <a:ext cx="8229600" cy="792088"/>
          </a:xfrm>
        </p:spPr>
        <p:txBody>
          <a:bodyPr/>
          <a:lstStyle/>
          <a:p>
            <a:r>
              <a:rPr lang="sv-SE" sz="2800" dirty="0">
                <a:latin typeface="Arial" panose="020B0604020202020204" pitchFamily="34" charset="0"/>
              </a:rPr>
              <a:t>SSMFS2021:5</a:t>
            </a:r>
            <a:r>
              <a:rPr lang="sv-SE" sz="2800" b="0" dirty="0">
                <a:latin typeface="Arial" panose="020B0604020202020204" pitchFamily="34" charset="0"/>
              </a:rPr>
              <a:t> </a:t>
            </a:r>
            <a:br>
              <a:rPr lang="sv-SE" sz="2800" b="0" dirty="0">
                <a:latin typeface="Arial" panose="020B0604020202020204" pitchFamily="34" charset="0"/>
              </a:rPr>
            </a:br>
            <a:r>
              <a:rPr lang="sv-SE" sz="1800" b="0" dirty="0">
                <a:latin typeface="Arial" panose="020B0604020202020204" pitchFamily="34" charset="0"/>
              </a:rPr>
              <a:t>Strålsäkerhetsmyndighetens föreskrifter och allmänna råd om värdering och redovisning av strålsäkerhet för kärnkraftsreaktorer</a:t>
            </a:r>
            <a:br>
              <a:rPr lang="sv-SE" b="0" dirty="0"/>
            </a:br>
            <a:endParaRPr lang="sv-SE" dirty="0"/>
          </a:p>
        </p:txBody>
      </p:sp>
    </p:spTree>
    <p:extLst>
      <p:ext uri="{BB962C8B-B14F-4D97-AF65-F5344CB8AC3E}">
        <p14:creationId xmlns:p14="http://schemas.microsoft.com/office/powerpoint/2010/main" val="4262205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611560" y="1700808"/>
            <a:ext cx="8229600" cy="4353347"/>
          </a:xfrm>
        </p:spPr>
        <p:txBody>
          <a:bodyPr/>
          <a:lstStyle/>
          <a:p>
            <a:pPr>
              <a:buFont typeface="+mj-lt"/>
              <a:buAutoNum type="arabicPeriod"/>
            </a:pPr>
            <a:r>
              <a:rPr lang="sv-SE" sz="1800" dirty="0"/>
              <a:t>Tillämpningsområde och definitioner – 4§§ </a:t>
            </a:r>
          </a:p>
          <a:p>
            <a:pPr>
              <a:buFont typeface="+mj-lt"/>
              <a:buAutoNum type="arabicPeriod"/>
            </a:pPr>
            <a:r>
              <a:rPr lang="sv-SE" sz="1800" dirty="0"/>
              <a:t>Övergripande bestämmelser för drift av en kärnkraftsreaktor – 27§§ </a:t>
            </a:r>
          </a:p>
          <a:p>
            <a:pPr>
              <a:buFont typeface="+mj-lt"/>
              <a:buAutoNum type="arabicPeriod"/>
            </a:pPr>
            <a:r>
              <a:rPr lang="sv-SE" sz="1800" dirty="0"/>
              <a:t>Kompetens och utbildning – 10§§ </a:t>
            </a:r>
          </a:p>
          <a:p>
            <a:pPr>
              <a:buFont typeface="+mj-lt"/>
              <a:buAutoNum type="arabicPeriod"/>
            </a:pPr>
            <a:r>
              <a:rPr lang="sv-SE" sz="1800" dirty="0"/>
              <a:t>Skydd av arbetstagare, allmänhet och miljön mot exponering för joniserande strålning – 22§§ </a:t>
            </a:r>
          </a:p>
          <a:p>
            <a:pPr>
              <a:buFont typeface="+mj-lt"/>
              <a:buAutoNum type="arabicPeriod"/>
            </a:pPr>
            <a:r>
              <a:rPr lang="sv-SE" sz="1800" dirty="0"/>
              <a:t>Operativ drift av en kärnkraftsreaktor – 16§§ </a:t>
            </a:r>
          </a:p>
          <a:p>
            <a:pPr>
              <a:buFont typeface="+mj-lt"/>
              <a:buAutoNum type="arabicPeriod"/>
            </a:pPr>
            <a:r>
              <a:rPr lang="sv-SE" sz="1800" dirty="0"/>
              <a:t>Upprätthållande av kärnkraftsreaktorns driftsäkerhet – 11§§ </a:t>
            </a:r>
          </a:p>
          <a:p>
            <a:pPr>
              <a:buFont typeface="+mj-lt"/>
              <a:buAutoNum type="arabicPeriod"/>
            </a:pPr>
            <a:r>
              <a:rPr lang="sv-SE" sz="1800" dirty="0"/>
              <a:t>Skydd mot antagonistiska händelser och förhållanden – 10§§</a:t>
            </a:r>
          </a:p>
          <a:p>
            <a:pPr>
              <a:buFont typeface="+mj-lt"/>
              <a:buAutoNum type="arabicPeriod"/>
            </a:pPr>
            <a:r>
              <a:rPr lang="sv-SE" sz="1800" dirty="0"/>
              <a:t>Beredskap och krishantering – 10§§</a:t>
            </a:r>
          </a:p>
          <a:p>
            <a:pPr>
              <a:buFont typeface="+mj-lt"/>
              <a:buAutoNum type="arabicPeriod"/>
            </a:pPr>
            <a:r>
              <a:rPr lang="sv-SE" sz="1800" dirty="0"/>
              <a:t>Rapportering till Strålsäkerhetsmyndigheten – 4§§</a:t>
            </a:r>
          </a:p>
          <a:p>
            <a:pPr>
              <a:buFont typeface="+mj-lt"/>
              <a:buAutoNum type="arabicPeriod"/>
            </a:pPr>
            <a:r>
              <a:rPr lang="sv-SE" sz="1800" dirty="0"/>
              <a:t> Dispens </a:t>
            </a:r>
          </a:p>
        </p:txBody>
      </p:sp>
      <p:sp>
        <p:nvSpPr>
          <p:cNvPr id="3" name="Platshållare för datum 2"/>
          <p:cNvSpPr>
            <a:spLocks noGrp="1"/>
          </p:cNvSpPr>
          <p:nvPr>
            <p:ph type="dt" sz="half" idx="10"/>
          </p:nvPr>
        </p:nvSpPr>
        <p:spPr/>
        <p:txBody>
          <a:bodyPr/>
          <a:lstStyle/>
          <a:p>
            <a:r>
              <a:rPr lang="sv-SE"/>
              <a:t>2022-04-29</a:t>
            </a:r>
            <a:endParaRPr lang="en-GB"/>
          </a:p>
        </p:txBody>
      </p:sp>
      <p:sp>
        <p:nvSpPr>
          <p:cNvPr id="4" name="Platshållare för sidfot 3"/>
          <p:cNvSpPr>
            <a:spLocks noGrp="1"/>
          </p:cNvSpPr>
          <p:nvPr>
            <p:ph type="ftr" sz="quarter" idx="11"/>
          </p:nvPr>
        </p:nvSpPr>
        <p:spPr/>
        <p:txBody>
          <a:bodyPr/>
          <a:lstStyle/>
          <a:p>
            <a:r>
              <a:rPr lang="sv-SE"/>
              <a:t>Charlotta Idh  Sekretessklass Öppen</a:t>
            </a:r>
            <a:endParaRPr lang="en-GB"/>
          </a:p>
        </p:txBody>
      </p:sp>
      <p:sp>
        <p:nvSpPr>
          <p:cNvPr id="5" name="Platshållare för bildnummer 4"/>
          <p:cNvSpPr>
            <a:spLocks noGrp="1"/>
          </p:cNvSpPr>
          <p:nvPr>
            <p:ph type="sldNum" sz="quarter" idx="12"/>
          </p:nvPr>
        </p:nvSpPr>
        <p:spPr/>
        <p:txBody>
          <a:bodyPr/>
          <a:lstStyle/>
          <a:p>
            <a:fld id="{5964345D-335F-4612-993D-B883EA7E7204}" type="slidenum">
              <a:rPr lang="en-GB" smtClean="0"/>
              <a:t>11</a:t>
            </a:fld>
            <a:endParaRPr lang="en-GB"/>
          </a:p>
        </p:txBody>
      </p:sp>
      <p:sp>
        <p:nvSpPr>
          <p:cNvPr id="6" name="Rubrik 5"/>
          <p:cNvSpPr>
            <a:spLocks noGrp="1"/>
          </p:cNvSpPr>
          <p:nvPr>
            <p:ph type="title"/>
          </p:nvPr>
        </p:nvSpPr>
        <p:spPr>
          <a:xfrm>
            <a:off x="251520" y="188640"/>
            <a:ext cx="8229600" cy="792088"/>
          </a:xfrm>
        </p:spPr>
        <p:txBody>
          <a:bodyPr/>
          <a:lstStyle/>
          <a:p>
            <a:r>
              <a:rPr lang="sv-SE" sz="2800" dirty="0">
                <a:latin typeface="Arial" panose="020B0604020202020204" pitchFamily="34" charset="0"/>
              </a:rPr>
              <a:t>SSMFS2021:6</a:t>
            </a:r>
            <a:r>
              <a:rPr lang="sv-SE" sz="2800" b="0" dirty="0">
                <a:latin typeface="Arial" panose="020B0604020202020204" pitchFamily="34" charset="0"/>
              </a:rPr>
              <a:t> </a:t>
            </a:r>
            <a:br>
              <a:rPr lang="sv-SE" sz="2800" b="0" dirty="0">
                <a:latin typeface="Arial" panose="020B0604020202020204" pitchFamily="34" charset="0"/>
              </a:rPr>
            </a:br>
            <a:r>
              <a:rPr lang="sv-SE" sz="1800" b="0" dirty="0">
                <a:latin typeface="Arial" panose="020B0604020202020204" pitchFamily="34" charset="0"/>
              </a:rPr>
              <a:t>Strålsäkerhetsmyndighetens föreskrifter och allmänna råd om drift av kärnkraftsreaktorer</a:t>
            </a:r>
            <a:br>
              <a:rPr lang="sv-SE" b="0" dirty="0"/>
            </a:br>
            <a:endParaRPr lang="sv-SE" dirty="0"/>
          </a:p>
        </p:txBody>
      </p:sp>
    </p:spTree>
    <p:extLst>
      <p:ext uri="{BB962C8B-B14F-4D97-AF65-F5344CB8AC3E}">
        <p14:creationId xmlns:p14="http://schemas.microsoft.com/office/powerpoint/2010/main" val="4262205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611560" y="1556792"/>
            <a:ext cx="8229600" cy="4353347"/>
          </a:xfrm>
        </p:spPr>
        <p:txBody>
          <a:bodyPr/>
          <a:lstStyle/>
          <a:p>
            <a:pPr>
              <a:buFont typeface="+mj-lt"/>
              <a:buAutoNum type="arabicPeriod"/>
            </a:pPr>
            <a:r>
              <a:rPr lang="sv-SE" sz="1800" dirty="0"/>
              <a:t>Tillämpningsområde </a:t>
            </a:r>
            <a:r>
              <a:rPr lang="sv-SE" sz="1800" b="0" i="1" dirty="0"/>
              <a:t>och definitioner </a:t>
            </a:r>
            <a:r>
              <a:rPr lang="sv-SE" sz="1800" dirty="0"/>
              <a:t>– 3§§ </a:t>
            </a:r>
          </a:p>
          <a:p>
            <a:pPr>
              <a:buFont typeface="+mj-lt"/>
              <a:buAutoNum type="arabicPeriod"/>
            </a:pPr>
            <a:r>
              <a:rPr lang="sv-SE" sz="1800" dirty="0"/>
              <a:t>Planering av omhändertagande av kärntekniskt avfall – 7§§ </a:t>
            </a:r>
          </a:p>
          <a:p>
            <a:pPr>
              <a:buFont typeface="+mj-lt"/>
              <a:buAutoNum type="arabicPeriod"/>
            </a:pPr>
            <a:r>
              <a:rPr lang="sv-SE" sz="1800" dirty="0"/>
              <a:t>Avfallsposter, acceptanskriterier och mottagningskontroll – 6§§ </a:t>
            </a:r>
          </a:p>
          <a:p>
            <a:pPr>
              <a:buFont typeface="+mj-lt"/>
              <a:buAutoNum type="arabicPeriod"/>
            </a:pPr>
            <a:r>
              <a:rPr lang="sv-SE" sz="1800" dirty="0"/>
              <a:t>Avfallsbeskrivning och kontroll av tillverkade avfallsposter – 5§§ </a:t>
            </a:r>
          </a:p>
          <a:p>
            <a:pPr>
              <a:buFont typeface="+mj-lt"/>
              <a:buAutoNum type="arabicPeriod"/>
            </a:pPr>
            <a:r>
              <a:rPr lang="sv-SE" sz="1800" dirty="0"/>
              <a:t>Register – 3§§ </a:t>
            </a:r>
          </a:p>
          <a:p>
            <a:pPr>
              <a:buFont typeface="+mj-lt"/>
              <a:buAutoNum type="arabicPeriod"/>
            </a:pPr>
            <a:r>
              <a:rPr lang="sv-SE" sz="1800" dirty="0"/>
              <a:t>Dispens </a:t>
            </a:r>
          </a:p>
        </p:txBody>
      </p:sp>
      <p:sp>
        <p:nvSpPr>
          <p:cNvPr id="3" name="Platshållare för datum 2"/>
          <p:cNvSpPr>
            <a:spLocks noGrp="1"/>
          </p:cNvSpPr>
          <p:nvPr>
            <p:ph type="dt" sz="half" idx="10"/>
          </p:nvPr>
        </p:nvSpPr>
        <p:spPr/>
        <p:txBody>
          <a:bodyPr/>
          <a:lstStyle/>
          <a:p>
            <a:r>
              <a:rPr lang="sv-SE"/>
              <a:t>2022-04-29</a:t>
            </a:r>
            <a:endParaRPr lang="en-GB"/>
          </a:p>
        </p:txBody>
      </p:sp>
      <p:sp>
        <p:nvSpPr>
          <p:cNvPr id="4" name="Platshållare för sidfot 3"/>
          <p:cNvSpPr>
            <a:spLocks noGrp="1"/>
          </p:cNvSpPr>
          <p:nvPr>
            <p:ph type="ftr" sz="quarter" idx="11"/>
          </p:nvPr>
        </p:nvSpPr>
        <p:spPr/>
        <p:txBody>
          <a:bodyPr/>
          <a:lstStyle/>
          <a:p>
            <a:r>
              <a:rPr lang="sv-SE"/>
              <a:t>Charlotta Idh  Sekretessklass Öppen</a:t>
            </a:r>
            <a:endParaRPr lang="en-GB"/>
          </a:p>
        </p:txBody>
      </p:sp>
      <p:sp>
        <p:nvSpPr>
          <p:cNvPr id="5" name="Platshållare för bildnummer 4"/>
          <p:cNvSpPr>
            <a:spLocks noGrp="1"/>
          </p:cNvSpPr>
          <p:nvPr>
            <p:ph type="sldNum" sz="quarter" idx="12"/>
          </p:nvPr>
        </p:nvSpPr>
        <p:spPr/>
        <p:txBody>
          <a:bodyPr/>
          <a:lstStyle/>
          <a:p>
            <a:fld id="{5964345D-335F-4612-993D-B883EA7E7204}" type="slidenum">
              <a:rPr lang="en-GB" smtClean="0"/>
              <a:t>12</a:t>
            </a:fld>
            <a:endParaRPr lang="en-GB"/>
          </a:p>
        </p:txBody>
      </p:sp>
      <p:sp>
        <p:nvSpPr>
          <p:cNvPr id="6" name="Rubrik 5"/>
          <p:cNvSpPr>
            <a:spLocks noGrp="1"/>
          </p:cNvSpPr>
          <p:nvPr>
            <p:ph type="title"/>
          </p:nvPr>
        </p:nvSpPr>
        <p:spPr>
          <a:xfrm>
            <a:off x="251520" y="188640"/>
            <a:ext cx="8229600" cy="792088"/>
          </a:xfrm>
        </p:spPr>
        <p:txBody>
          <a:bodyPr/>
          <a:lstStyle/>
          <a:p>
            <a:r>
              <a:rPr lang="sv-SE" sz="2800" dirty="0">
                <a:latin typeface="Arial" panose="020B0604020202020204" pitchFamily="34" charset="0"/>
              </a:rPr>
              <a:t>SSMFS2021:7</a:t>
            </a:r>
            <a:r>
              <a:rPr lang="sv-SE" sz="2800" b="0" dirty="0">
                <a:latin typeface="Arial" panose="020B0604020202020204" pitchFamily="34" charset="0"/>
              </a:rPr>
              <a:t> </a:t>
            </a:r>
            <a:br>
              <a:rPr lang="sv-SE" sz="2800" b="0" dirty="0">
                <a:latin typeface="Arial" panose="020B0604020202020204" pitchFamily="34" charset="0"/>
              </a:rPr>
            </a:br>
            <a:r>
              <a:rPr lang="sv-SE" sz="1800" b="0" dirty="0">
                <a:latin typeface="+mn-lt"/>
              </a:rPr>
              <a:t>Strålsäkerhetsmyndighetens föreskrifter om omhändertagande </a:t>
            </a:r>
            <a:br>
              <a:rPr lang="sv-SE" sz="1800" b="0" dirty="0">
                <a:latin typeface="+mn-lt"/>
              </a:rPr>
            </a:br>
            <a:r>
              <a:rPr lang="sv-SE" sz="1800" b="0" dirty="0">
                <a:latin typeface="+mn-lt"/>
              </a:rPr>
              <a:t>av kärntekniskt avfall</a:t>
            </a:r>
            <a:br>
              <a:rPr lang="sv-SE" b="0" dirty="0"/>
            </a:br>
            <a:endParaRPr lang="sv-SE" dirty="0"/>
          </a:p>
        </p:txBody>
      </p:sp>
    </p:spTree>
    <p:extLst>
      <p:ext uri="{BB962C8B-B14F-4D97-AF65-F5344CB8AC3E}">
        <p14:creationId xmlns:p14="http://schemas.microsoft.com/office/powerpoint/2010/main" val="3699942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67544" y="1772816"/>
            <a:ext cx="8229600" cy="4353347"/>
          </a:xfrm>
        </p:spPr>
        <p:txBody>
          <a:bodyPr/>
          <a:lstStyle/>
          <a:p>
            <a:pPr marL="0" indent="0">
              <a:lnSpc>
                <a:spcPct val="107000"/>
              </a:lnSpc>
              <a:spcAft>
                <a:spcPts val="800"/>
              </a:spcAft>
              <a:buNone/>
            </a:pPr>
            <a:r>
              <a:rPr lang="sv-SE" sz="2000" i="1" dirty="0">
                <a:effectLst/>
                <a:latin typeface="Calibri" panose="020F0502020204030204" pitchFamily="34" charset="0"/>
                <a:ea typeface="Calibri" panose="020F0502020204030204" pitchFamily="34" charset="0"/>
                <a:cs typeface="Times New Roman" panose="02020603050405020304" pitchFamily="18" charset="0"/>
              </a:rPr>
              <a:t>Tolkningen ska göras så att anläggningen, verksamheten, gällande termer, principer och arbetssätt ändras om det är motiverat. De förändringar som görs ska vara förutsägbara, ha ett medvetet syfte och säkerhetsnytta. Förändringar ska inte enbart drivas av en förändrad definition eller nomenklatur.</a:t>
            </a:r>
            <a:endParaRPr lang="sv-SE"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2000" i="1" dirty="0">
                <a:effectLst/>
                <a:latin typeface="Calibri" panose="020F0502020204030204" pitchFamily="34" charset="0"/>
                <a:ea typeface="Calibri" panose="020F0502020204030204" pitchFamily="34" charset="0"/>
                <a:cs typeface="Times New Roman" panose="02020603050405020304" pitchFamily="18" charset="0"/>
              </a:rPr>
              <a:t>Ovanstående innebär att samreglering och strålsäkerhetsbegreppet som används i SSMFS 2021:4, :5 och :6, segregeras i dess beståndsdelar vid tolkningen och tillämpningen. Vid tolkning av i SSMFS 2021:4, :5 och :6 gäller m.a.o. befintliga definitioner enligt gällande SAR och ledningssystem för reaktorsäkerhet, strålskydd och fysiskt skydd.</a:t>
            </a:r>
            <a:endParaRPr lang="sv-SE"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sz="2000" dirty="0"/>
          </a:p>
        </p:txBody>
      </p:sp>
      <p:sp>
        <p:nvSpPr>
          <p:cNvPr id="3" name="Platshållare för datum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100" b="0" i="1" u="none" strike="noStrike" kern="1200" cap="none" spc="0" normalizeH="0" baseline="0" noProof="0">
                <a:ln>
                  <a:noFill/>
                </a:ln>
                <a:solidFill>
                  <a:srgbClr val="B8B8B8"/>
                </a:solidFill>
                <a:effectLst/>
                <a:uLnTx/>
                <a:uFillTx/>
                <a:latin typeface="Arial"/>
                <a:ea typeface="+mn-ea"/>
                <a:cs typeface="+mn-cs"/>
              </a:rPr>
              <a:t>2022-04-29</a:t>
            </a:r>
            <a:endParaRPr kumimoji="0" lang="en-GB" sz="1100" b="0" i="1" u="none" strike="noStrike" kern="1200" cap="none" spc="0" normalizeH="0" baseline="0" noProof="0" dirty="0">
              <a:ln>
                <a:noFill/>
              </a:ln>
              <a:solidFill>
                <a:srgbClr val="B8B8B8"/>
              </a:solidFill>
              <a:effectLst/>
              <a:uLnTx/>
              <a:uFillTx/>
              <a:latin typeface="Arial"/>
              <a:ea typeface="+mn-ea"/>
              <a:cs typeface="+mn-cs"/>
            </a:endParaRPr>
          </a:p>
        </p:txBody>
      </p:sp>
      <p:sp>
        <p:nvSpPr>
          <p:cNvPr id="4" name="Platshållare för sidfot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100" b="0" i="1" u="none" strike="noStrike" kern="1200" cap="none" spc="0" normalizeH="0" baseline="0" noProof="0">
                <a:ln>
                  <a:noFill/>
                </a:ln>
                <a:solidFill>
                  <a:srgbClr val="B8B8B8"/>
                </a:solidFill>
                <a:effectLst/>
                <a:uLnTx/>
                <a:uFillTx/>
                <a:latin typeface="Arial"/>
                <a:ea typeface="+mn-ea"/>
                <a:cs typeface="+mn-cs"/>
              </a:rPr>
              <a:t>Charlotta Idh  Sekretessklass Öppen</a:t>
            </a:r>
            <a:endParaRPr kumimoji="0" lang="en-GB" sz="1100" b="0" i="1" u="none" strike="noStrike" kern="1200" cap="none" spc="0" normalizeH="0" baseline="0" noProof="0" dirty="0">
              <a:ln>
                <a:noFill/>
              </a:ln>
              <a:solidFill>
                <a:srgbClr val="B8B8B8"/>
              </a:solidFill>
              <a:effectLst/>
              <a:uLnTx/>
              <a:uFillTx/>
              <a:latin typeface="Arial"/>
              <a:ea typeface="+mn-ea"/>
              <a:cs typeface="+mn-cs"/>
            </a:endParaRPr>
          </a:p>
        </p:txBody>
      </p:sp>
      <p:sp>
        <p:nvSpPr>
          <p:cNvPr id="5" name="Platshållare för bildnumm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964345D-335F-4612-993D-B883EA7E7204}" type="slidenum">
              <a:rPr kumimoji="0" lang="en-GB" sz="1100" b="0" i="1" u="none" strike="noStrike" kern="1200" cap="none" spc="0" normalizeH="0" baseline="0" noProof="0" smtClean="0">
                <a:ln>
                  <a:noFill/>
                </a:ln>
                <a:solidFill>
                  <a:srgbClr val="B8B8B8"/>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GB" sz="1100" b="0" i="1" u="none" strike="noStrike" kern="1200" cap="none" spc="0" normalizeH="0" baseline="0" noProof="0">
              <a:ln>
                <a:noFill/>
              </a:ln>
              <a:solidFill>
                <a:srgbClr val="B8B8B8"/>
              </a:solidFill>
              <a:effectLst/>
              <a:uLnTx/>
              <a:uFillTx/>
              <a:latin typeface="Arial"/>
              <a:ea typeface="+mn-ea"/>
              <a:cs typeface="+mn-cs"/>
            </a:endParaRPr>
          </a:p>
        </p:txBody>
      </p:sp>
      <p:sp>
        <p:nvSpPr>
          <p:cNvPr id="6" name="Rubrik 5"/>
          <p:cNvSpPr>
            <a:spLocks noGrp="1"/>
          </p:cNvSpPr>
          <p:nvPr>
            <p:ph type="title"/>
          </p:nvPr>
        </p:nvSpPr>
        <p:spPr>
          <a:xfrm>
            <a:off x="-252536" y="188640"/>
            <a:ext cx="8229600" cy="792088"/>
          </a:xfrm>
        </p:spPr>
        <p:txBody>
          <a:bodyPr/>
          <a:lstStyle/>
          <a:p>
            <a:r>
              <a:rPr lang="sv-SE" dirty="0"/>
              <a:t>Förutsättningar för tolkning-</a:t>
            </a:r>
            <a:r>
              <a:rPr lang="sv-SE" dirty="0" err="1"/>
              <a:t>KSKGs</a:t>
            </a:r>
            <a:r>
              <a:rPr lang="sv-SE" dirty="0"/>
              <a:t> ledstjärna</a:t>
            </a:r>
          </a:p>
        </p:txBody>
      </p:sp>
    </p:spTree>
    <p:extLst>
      <p:ext uri="{BB962C8B-B14F-4D97-AF65-F5344CB8AC3E}">
        <p14:creationId xmlns:p14="http://schemas.microsoft.com/office/powerpoint/2010/main" val="3089275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tshållare för innehåll 6">
            <a:extLst>
              <a:ext uri="{FF2B5EF4-FFF2-40B4-BE49-F238E27FC236}">
                <a16:creationId xmlns:a16="http://schemas.microsoft.com/office/drawing/2014/main" id="{1E406921-4C6C-45E1-B98E-B0A9A98D1143}"/>
              </a:ext>
            </a:extLst>
          </p:cNvPr>
          <p:cNvGraphicFramePr>
            <a:graphicFrameLocks noGrp="1"/>
          </p:cNvGraphicFramePr>
          <p:nvPr>
            <p:ph idx="1"/>
            <p:extLst>
              <p:ext uri="{D42A27DB-BD31-4B8C-83A1-F6EECF244321}">
                <p14:modId xmlns:p14="http://schemas.microsoft.com/office/powerpoint/2010/main" val="2026116524"/>
              </p:ext>
            </p:extLst>
          </p:nvPr>
        </p:nvGraphicFramePr>
        <p:xfrm>
          <a:off x="539553" y="1484784"/>
          <a:ext cx="8147247" cy="4734150"/>
        </p:xfrm>
        <a:graphic>
          <a:graphicData uri="http://schemas.openxmlformats.org/drawingml/2006/table">
            <a:tbl>
              <a:tblPr firstRow="1" firstCol="1" bandRow="1">
                <a:tableStyleId>{5C22544A-7EE6-4342-B048-85BDC9FD1C3A}</a:tableStyleId>
              </a:tblPr>
              <a:tblGrid>
                <a:gridCol w="747185">
                  <a:extLst>
                    <a:ext uri="{9D8B030D-6E8A-4147-A177-3AD203B41FA5}">
                      <a16:colId xmlns:a16="http://schemas.microsoft.com/office/drawing/2014/main" val="2211342798"/>
                    </a:ext>
                  </a:extLst>
                </a:gridCol>
                <a:gridCol w="1470713">
                  <a:extLst>
                    <a:ext uri="{9D8B030D-6E8A-4147-A177-3AD203B41FA5}">
                      <a16:colId xmlns:a16="http://schemas.microsoft.com/office/drawing/2014/main" val="766712258"/>
                    </a:ext>
                  </a:extLst>
                </a:gridCol>
                <a:gridCol w="1471529">
                  <a:extLst>
                    <a:ext uri="{9D8B030D-6E8A-4147-A177-3AD203B41FA5}">
                      <a16:colId xmlns:a16="http://schemas.microsoft.com/office/drawing/2014/main" val="94079125"/>
                    </a:ext>
                  </a:extLst>
                </a:gridCol>
                <a:gridCol w="1471529">
                  <a:extLst>
                    <a:ext uri="{9D8B030D-6E8A-4147-A177-3AD203B41FA5}">
                      <a16:colId xmlns:a16="http://schemas.microsoft.com/office/drawing/2014/main" val="1315288378"/>
                    </a:ext>
                  </a:extLst>
                </a:gridCol>
                <a:gridCol w="1471529">
                  <a:extLst>
                    <a:ext uri="{9D8B030D-6E8A-4147-A177-3AD203B41FA5}">
                      <a16:colId xmlns:a16="http://schemas.microsoft.com/office/drawing/2014/main" val="1169319630"/>
                    </a:ext>
                  </a:extLst>
                </a:gridCol>
                <a:gridCol w="1514762">
                  <a:extLst>
                    <a:ext uri="{9D8B030D-6E8A-4147-A177-3AD203B41FA5}">
                      <a16:colId xmlns:a16="http://schemas.microsoft.com/office/drawing/2014/main" val="793298441"/>
                    </a:ext>
                  </a:extLst>
                </a:gridCol>
              </a:tblGrid>
              <a:tr h="591769">
                <a:tc gridSpan="2">
                  <a:txBody>
                    <a:bodyPr/>
                    <a:lstStyle/>
                    <a:p>
                      <a:pPr>
                        <a:spcBef>
                          <a:spcPts val="300"/>
                        </a:spcBef>
                        <a:spcAft>
                          <a:spcPts val="300"/>
                        </a:spcAft>
                      </a:pPr>
                      <a:r>
                        <a:rPr lang="sv-SE" sz="1000">
                          <a:effectLst/>
                        </a:rPr>
                        <a:t>Aspekt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hMerge="1">
                  <a:txBody>
                    <a:bodyPr/>
                    <a:lstStyle/>
                    <a:p>
                      <a:endParaRPr lang="sv-SE"/>
                    </a:p>
                  </a:txBody>
                  <a:tcPr/>
                </a:tc>
                <a:tc>
                  <a:txBody>
                    <a:bodyPr/>
                    <a:lstStyle/>
                    <a:p>
                      <a:pPr>
                        <a:spcBef>
                          <a:spcPts val="300"/>
                        </a:spcBef>
                        <a:spcAft>
                          <a:spcPts val="300"/>
                        </a:spcAft>
                      </a:pPr>
                      <a:r>
                        <a:rPr lang="sv-SE" sz="1000" dirty="0">
                          <a:effectLst/>
                        </a:rPr>
                        <a:t>Mål</a:t>
                      </a:r>
                      <a:endParaRPr lang="sv-SE" sz="1200" dirty="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Hur målet uppnås</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Styrande princip</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Huvudsakligt skydd eller medel för att nå målet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extLst>
                  <a:ext uri="{0D108BD9-81ED-4DB2-BD59-A6C34878D82A}">
                    <a16:rowId xmlns:a16="http://schemas.microsoft.com/office/drawing/2014/main" val="3491999449"/>
                  </a:ext>
                </a:extLst>
              </a:tr>
              <a:tr h="591769">
                <a:tc gridSpan="2">
                  <a:txBody>
                    <a:bodyPr/>
                    <a:lstStyle/>
                    <a:p>
                      <a:pPr>
                        <a:spcBef>
                          <a:spcPts val="300"/>
                        </a:spcBef>
                        <a:spcAft>
                          <a:spcPts val="300"/>
                        </a:spcAft>
                      </a:pPr>
                      <a:r>
                        <a:rPr lang="sv-SE" sz="1000">
                          <a:effectLst/>
                        </a:rPr>
                        <a:t>Strålsäkerhet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hMerge="1">
                  <a:txBody>
                    <a:bodyPr/>
                    <a:lstStyle/>
                    <a:p>
                      <a:endParaRPr lang="sv-SE"/>
                    </a:p>
                  </a:txBody>
                  <a:tcPr/>
                </a:tc>
                <a:tc>
                  <a:txBody>
                    <a:bodyPr/>
                    <a:lstStyle/>
                    <a:p>
                      <a:pPr>
                        <a:spcBef>
                          <a:spcPts val="300"/>
                        </a:spcBef>
                        <a:spcAft>
                          <a:spcPts val="300"/>
                        </a:spcAft>
                      </a:pPr>
                      <a:r>
                        <a:rPr lang="sv-SE" sz="1000">
                          <a:effectLst/>
                        </a:rPr>
                        <a:t>skydd mot skadlig verkan av strålning</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säkerhet + strålskydd</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extLst>
                  <a:ext uri="{0D108BD9-81ED-4DB2-BD59-A6C34878D82A}">
                    <a16:rowId xmlns:a16="http://schemas.microsoft.com/office/drawing/2014/main" val="83902148"/>
                  </a:ext>
                </a:extLst>
              </a:tr>
              <a:tr h="591769">
                <a:tc gridSpan="2">
                  <a:txBody>
                    <a:bodyPr/>
                    <a:lstStyle/>
                    <a:p>
                      <a:pPr>
                        <a:spcBef>
                          <a:spcPts val="300"/>
                        </a:spcBef>
                        <a:spcAft>
                          <a:spcPts val="300"/>
                        </a:spcAft>
                      </a:pPr>
                      <a:r>
                        <a:rPr lang="sv-SE" sz="1000">
                          <a:effectLst/>
                        </a:rPr>
                        <a:t>Säkerhet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hMerge="1">
                  <a:txBody>
                    <a:bodyPr/>
                    <a:lstStyle/>
                    <a:p>
                      <a:endParaRPr lang="sv-SE"/>
                    </a:p>
                  </a:txBody>
                  <a:tcPr/>
                </a:tc>
                <a:tc>
                  <a:txBody>
                    <a:bodyPr/>
                    <a:lstStyle/>
                    <a:p>
                      <a:pPr>
                        <a:spcBef>
                          <a:spcPts val="300"/>
                        </a:spcBef>
                        <a:spcAft>
                          <a:spcPts val="300"/>
                        </a:spcAft>
                      </a:pPr>
                      <a:r>
                        <a:rPr lang="sv-SE" sz="1000">
                          <a:effectLst/>
                        </a:rPr>
                        <a:t>skydd mot olyckor och antagonistiska handlingar</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reaktorsäkerhet + fysiskt skydd</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extLst>
                  <a:ext uri="{0D108BD9-81ED-4DB2-BD59-A6C34878D82A}">
                    <a16:rowId xmlns:a16="http://schemas.microsoft.com/office/drawing/2014/main" val="3204930559"/>
                  </a:ext>
                </a:extLst>
              </a:tr>
              <a:tr h="986281">
                <a:tc gridSpan="2">
                  <a:txBody>
                    <a:bodyPr/>
                    <a:lstStyle/>
                    <a:p>
                      <a:pPr>
                        <a:spcBef>
                          <a:spcPts val="300"/>
                        </a:spcBef>
                        <a:spcAft>
                          <a:spcPts val="300"/>
                        </a:spcAft>
                      </a:pPr>
                      <a:r>
                        <a:rPr lang="sv-SE" sz="1000">
                          <a:effectLst/>
                        </a:rPr>
                        <a:t>Reaktorsäkerhet</a:t>
                      </a:r>
                      <a:r>
                        <a:rPr lang="sv-SE" sz="1000" baseline="30000">
                          <a:effectLst/>
                        </a:rPr>
                        <a: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hMerge="1">
                  <a:txBody>
                    <a:bodyPr/>
                    <a:lstStyle/>
                    <a:p>
                      <a:endParaRPr lang="sv-SE"/>
                    </a:p>
                  </a:txBody>
                  <a:tcPr/>
                </a:tc>
                <a:tc>
                  <a:txBody>
                    <a:bodyPr/>
                    <a:lstStyle/>
                    <a:p>
                      <a:pPr>
                        <a:spcBef>
                          <a:spcPts val="300"/>
                        </a:spcBef>
                        <a:spcAft>
                          <a:spcPts val="300"/>
                        </a:spcAft>
                      </a:pPr>
                      <a:r>
                        <a:rPr lang="sv-SE" sz="1000" dirty="0">
                          <a:effectLst/>
                        </a:rPr>
                        <a:t>förhindra radiologisk nödsituation och begränsa utsläpp</a:t>
                      </a:r>
                      <a:endParaRPr lang="sv-SE" sz="1200" dirty="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kontroll av strålkällan (inneslutning av radioaktiva ämnen)</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balanserad riskprofil</a:t>
                      </a:r>
                      <a:br>
                        <a:rPr lang="sv-SE" sz="1000">
                          <a:effectLst/>
                        </a:rPr>
                      </a:br>
                      <a:r>
                        <a:rPr lang="sv-SE" sz="1000">
                          <a:effectLst/>
                        </a:rPr>
                        <a:t>djupförsvar</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barriärer</a:t>
                      </a:r>
                      <a:br>
                        <a:rPr lang="sv-SE" sz="1000">
                          <a:effectLst/>
                        </a:rPr>
                      </a:br>
                      <a:r>
                        <a:rPr lang="sv-SE" sz="1000">
                          <a:effectLst/>
                        </a:rPr>
                        <a:t>säkerhetsfunktioner</a:t>
                      </a:r>
                      <a:br>
                        <a:rPr lang="sv-SE" sz="1000">
                          <a:effectLst/>
                        </a:rPr>
                      </a:br>
                      <a:r>
                        <a:rPr lang="sv-SE" sz="1000">
                          <a:effectLst/>
                        </a:rPr>
                        <a:t>konsekvenslindrande funktioner</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extLst>
                  <a:ext uri="{0D108BD9-81ED-4DB2-BD59-A6C34878D82A}">
                    <a16:rowId xmlns:a16="http://schemas.microsoft.com/office/drawing/2014/main" val="2235778422"/>
                  </a:ext>
                </a:extLst>
              </a:tr>
              <a:tr h="591769">
                <a:tc gridSpan="2">
                  <a:txBody>
                    <a:bodyPr/>
                    <a:lstStyle/>
                    <a:p>
                      <a:pPr>
                        <a:spcBef>
                          <a:spcPts val="300"/>
                        </a:spcBef>
                        <a:spcAft>
                          <a:spcPts val="300"/>
                        </a:spcAft>
                      </a:pPr>
                      <a:r>
                        <a:rPr lang="sv-SE" sz="1000">
                          <a:effectLst/>
                        </a:rPr>
                        <a:t>Strålskydd</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hMerge="1">
                  <a:txBody>
                    <a:bodyPr/>
                    <a:lstStyle/>
                    <a:p>
                      <a:endParaRPr lang="sv-SE"/>
                    </a:p>
                  </a:txBody>
                  <a:tcPr/>
                </a:tc>
                <a:tc>
                  <a:txBody>
                    <a:bodyPr/>
                    <a:lstStyle/>
                    <a:p>
                      <a:pPr>
                        <a:spcBef>
                          <a:spcPts val="300"/>
                        </a:spcBef>
                        <a:spcAft>
                          <a:spcPts val="300"/>
                        </a:spcAft>
                      </a:pPr>
                      <a:r>
                        <a:rPr lang="sv-SE" sz="1000">
                          <a:effectLst/>
                        </a:rPr>
                        <a:t>begränsa stråldoser och exponeringsrisker</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kontroll av exponering</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berättigande</a:t>
                      </a:r>
                      <a:br>
                        <a:rPr lang="sv-SE" sz="1000">
                          <a:effectLst/>
                        </a:rPr>
                      </a:br>
                      <a:r>
                        <a:rPr lang="sv-SE" sz="1000">
                          <a:effectLst/>
                        </a:rPr>
                        <a:t>optimering</a:t>
                      </a:r>
                      <a:br>
                        <a:rPr lang="sv-SE" sz="1000">
                          <a:effectLst/>
                        </a:rPr>
                      </a:br>
                      <a:r>
                        <a:rPr lang="sv-SE" sz="1000">
                          <a:effectLst/>
                        </a:rPr>
                        <a:t>(dosgränser)</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avstånd</a:t>
                      </a:r>
                      <a:br>
                        <a:rPr lang="sv-SE" sz="1000">
                          <a:effectLst/>
                        </a:rPr>
                      </a:br>
                      <a:r>
                        <a:rPr lang="sv-SE" sz="1000">
                          <a:effectLst/>
                        </a:rPr>
                        <a:t>skärmning</a:t>
                      </a:r>
                      <a:br>
                        <a:rPr lang="sv-SE" sz="1000">
                          <a:effectLst/>
                        </a:rPr>
                      </a:br>
                      <a:r>
                        <a:rPr lang="sv-SE" sz="1000">
                          <a:effectLst/>
                        </a:rPr>
                        <a:t>exponeringstid</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extLst>
                  <a:ext uri="{0D108BD9-81ED-4DB2-BD59-A6C34878D82A}">
                    <a16:rowId xmlns:a16="http://schemas.microsoft.com/office/drawing/2014/main" val="360975402"/>
                  </a:ext>
                </a:extLst>
              </a:tr>
              <a:tr h="789024">
                <a:tc rowSpan="2">
                  <a:txBody>
                    <a:bodyPr/>
                    <a:lstStyle/>
                    <a:p>
                      <a:pPr>
                        <a:spcBef>
                          <a:spcPts val="300"/>
                        </a:spcBef>
                        <a:spcAft>
                          <a:spcPts val="300"/>
                        </a:spcAft>
                      </a:pPr>
                      <a:r>
                        <a:rPr lang="sv-SE" sz="1000">
                          <a:effectLst/>
                        </a:rPr>
                        <a:t>Fysiskt skydd</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sabotage</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förhindra radiologisk nödsituation</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reaktorsäkerhet upprätthålls = strålkälla under kontroll</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rowSpan="2">
                  <a:txBody>
                    <a:bodyPr/>
                    <a:lstStyle/>
                    <a:p>
                      <a:pPr>
                        <a:spcBef>
                          <a:spcPts val="300"/>
                        </a:spcBef>
                        <a:spcAft>
                          <a:spcPts val="300"/>
                        </a:spcAft>
                      </a:pPr>
                      <a:r>
                        <a:rPr lang="sv-SE" sz="1000">
                          <a:effectLst/>
                        </a:rPr>
                        <a:t>djupförsvar (anpassad tillämpning för fysiskt skydd)</a:t>
                      </a:r>
                      <a:r>
                        <a:rPr lang="sv-SE" sz="1000" baseline="30000">
                          <a:effectLst/>
                        </a:rPr>
                        <a:t>**</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rowSpan="2">
                  <a:txBody>
                    <a:bodyPr/>
                    <a:lstStyle/>
                    <a:p>
                      <a:pPr>
                        <a:spcBef>
                          <a:spcPts val="300"/>
                        </a:spcBef>
                        <a:spcAft>
                          <a:spcPts val="300"/>
                        </a:spcAft>
                      </a:pPr>
                      <a:r>
                        <a:rPr lang="sv-SE" sz="1000">
                          <a:effectLst/>
                        </a:rPr>
                        <a:t>tillträdesskydd och andra hinder</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extLst>
                  <a:ext uri="{0D108BD9-81ED-4DB2-BD59-A6C34878D82A}">
                    <a16:rowId xmlns:a16="http://schemas.microsoft.com/office/drawing/2014/main" val="2227479845"/>
                  </a:ext>
                </a:extLst>
              </a:tr>
              <a:tr h="591769">
                <a:tc vMerge="1">
                  <a:txBody>
                    <a:bodyPr/>
                    <a:lstStyle/>
                    <a:p>
                      <a:endParaRPr lang="sv-SE"/>
                    </a:p>
                  </a:txBody>
                  <a:tcPr/>
                </a:tc>
                <a:tc>
                  <a:txBody>
                    <a:bodyPr/>
                    <a:lstStyle/>
                    <a:p>
                      <a:pPr>
                        <a:spcBef>
                          <a:spcPts val="300"/>
                        </a:spcBef>
                        <a:spcAft>
                          <a:spcPts val="300"/>
                        </a:spcAft>
                      </a:pPr>
                      <a:r>
                        <a:rPr lang="sv-SE" sz="1000">
                          <a:effectLst/>
                        </a:rPr>
                        <a:t>stöld</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a:effectLst/>
                        </a:rPr>
                        <a:t>förhindra olovlig befattning</a:t>
                      </a:r>
                      <a:endParaRPr lang="sv-SE" sz="1200">
                        <a:effectLst/>
                        <a:latin typeface="Times New Roman" panose="02020603050405020304" pitchFamily="18" charset="0"/>
                        <a:ea typeface="Times New Roman" panose="02020603050405020304" pitchFamily="18" charset="0"/>
                      </a:endParaRPr>
                    </a:p>
                  </a:txBody>
                  <a:tcPr marL="43180" marR="43180" marT="0" marB="0" anchor="ctr"/>
                </a:tc>
                <a:tc>
                  <a:txBody>
                    <a:bodyPr/>
                    <a:lstStyle/>
                    <a:p>
                      <a:pPr>
                        <a:spcBef>
                          <a:spcPts val="300"/>
                        </a:spcBef>
                        <a:spcAft>
                          <a:spcPts val="300"/>
                        </a:spcAft>
                      </a:pPr>
                      <a:r>
                        <a:rPr lang="sv-SE" sz="1000" dirty="0">
                          <a:effectLst/>
                        </a:rPr>
                        <a:t>begränsa tillträde till radioaktivt material</a:t>
                      </a:r>
                      <a:endParaRPr lang="sv-SE" sz="1200" dirty="0">
                        <a:effectLst/>
                        <a:latin typeface="Times New Roman" panose="02020603050405020304" pitchFamily="18" charset="0"/>
                        <a:ea typeface="Times New Roman" panose="02020603050405020304" pitchFamily="18" charset="0"/>
                      </a:endParaRPr>
                    </a:p>
                  </a:txBody>
                  <a:tcPr marL="43180" marR="43180" marT="0" marB="0" anchor="ct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1653978403"/>
                  </a:ext>
                </a:extLst>
              </a:tr>
            </a:tbl>
          </a:graphicData>
        </a:graphic>
      </p:graphicFrame>
      <p:sp>
        <p:nvSpPr>
          <p:cNvPr id="3" name="Platshållare för datum 2">
            <a:extLst>
              <a:ext uri="{FF2B5EF4-FFF2-40B4-BE49-F238E27FC236}">
                <a16:creationId xmlns:a16="http://schemas.microsoft.com/office/drawing/2014/main" id="{F1F4B20E-113C-4BC6-A44A-E2EE9321B1F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C2A01452-B740-4A1B-A1C7-B907589DF18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1B53DBCE-8CB7-4CDC-A02A-58BFF8F3C7FF}"/>
              </a:ext>
            </a:extLst>
          </p:cNvPr>
          <p:cNvSpPr>
            <a:spLocks noGrp="1"/>
          </p:cNvSpPr>
          <p:nvPr>
            <p:ph type="sldNum" sz="quarter" idx="12"/>
          </p:nvPr>
        </p:nvSpPr>
        <p:spPr/>
        <p:txBody>
          <a:bodyPr/>
          <a:lstStyle/>
          <a:p>
            <a:fld id="{5964345D-335F-4612-993D-B883EA7E7204}" type="slidenum">
              <a:rPr lang="en-GB" smtClean="0"/>
              <a:t>14</a:t>
            </a:fld>
            <a:endParaRPr lang="en-GB"/>
          </a:p>
        </p:txBody>
      </p:sp>
      <p:sp>
        <p:nvSpPr>
          <p:cNvPr id="6" name="Rubrik 5">
            <a:extLst>
              <a:ext uri="{FF2B5EF4-FFF2-40B4-BE49-F238E27FC236}">
                <a16:creationId xmlns:a16="http://schemas.microsoft.com/office/drawing/2014/main" id="{4E004ABF-930C-470C-87BC-70FC776B2F31}"/>
              </a:ext>
            </a:extLst>
          </p:cNvPr>
          <p:cNvSpPr>
            <a:spLocks noGrp="1"/>
          </p:cNvSpPr>
          <p:nvPr>
            <p:ph type="title"/>
          </p:nvPr>
        </p:nvSpPr>
        <p:spPr>
          <a:xfrm>
            <a:off x="236004" y="243022"/>
            <a:ext cx="8229600" cy="792088"/>
          </a:xfrm>
        </p:spPr>
        <p:txBody>
          <a:bodyPr/>
          <a:lstStyle/>
          <a:p>
            <a:r>
              <a:rPr lang="sv-SE" dirty="0"/>
              <a:t>Strålsäkerhet från </a:t>
            </a:r>
            <a:r>
              <a:rPr lang="sv-SE" dirty="0" err="1"/>
              <a:t>KSKGs</a:t>
            </a:r>
            <a:r>
              <a:rPr lang="sv-SE" dirty="0"/>
              <a:t> tolkningsrapport</a:t>
            </a:r>
          </a:p>
        </p:txBody>
      </p:sp>
    </p:spTree>
    <p:extLst>
      <p:ext uri="{BB962C8B-B14F-4D97-AF65-F5344CB8AC3E}">
        <p14:creationId xmlns:p14="http://schemas.microsoft.com/office/powerpoint/2010/main" val="3825898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Grundläggande funktioner</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Förmågan till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reaktivitetskontroll</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värmebortförande</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inneslutning skärmning och kontroll</a:t>
            </a:r>
            <a:r>
              <a:rPr lang="sv-SE" sz="1800" dirty="0">
                <a:effectLst/>
                <a:latin typeface="Calibri" panose="020F0502020204030204" pitchFamily="34" charset="0"/>
                <a:ea typeface="Calibri" panose="020F0502020204030204" pitchFamily="34" charset="0"/>
                <a:cs typeface="Times New Roman" panose="02020603050405020304" pitchFamily="18" charset="0"/>
              </a:rPr>
              <a:t> samt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skydd mot stöld och annan olovlig befattning med strålkällor, kärnämne och andra radioaktiva ämnen</a:t>
            </a:r>
            <a:r>
              <a:rPr lang="sv-SE" sz="1800" dirty="0">
                <a:effectLst/>
                <a:latin typeface="Calibri" panose="020F0502020204030204" pitchFamily="34" charset="0"/>
                <a:ea typeface="Calibri" panose="020F0502020204030204" pitchFamily="34" charset="0"/>
                <a:cs typeface="Times New Roman" panose="02020603050405020304" pitchFamily="18" charset="0"/>
              </a:rPr>
              <a:t>.</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[Definieras 4 kap. 2 § punkt 1-4 SSMFS 2021:4.]</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Begreppet är heltäckande och ej exkluderande. Det inkludera alla aspekter av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strålsäkerhet</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strålskydd</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fysiskt</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skydd</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och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reaktorsäkerhet</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Att samla samtliga aspekter och olika funktioner på olika nivåer i anläggningens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djupförsvar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i ett enda uttryck innebär att kraven behöver separeras i avseende de olika aspekterna av strålsäkerhet (tolkningar), för att kunna förstås och tillämpas ändamålsenligt.</a:t>
            </a:r>
          </a:p>
          <a:p>
            <a:pPr marL="0" indent="0">
              <a:lnSpc>
                <a:spcPct val="107000"/>
              </a:lnSpc>
              <a:spcAft>
                <a:spcPts val="800"/>
              </a:spcAft>
              <a:buNone/>
            </a:pPr>
            <a:r>
              <a:rPr lang="sv-SE" sz="1800" b="0" dirty="0">
                <a:latin typeface="Calibri" panose="020F0502020204030204" pitchFamily="34" charset="0"/>
                <a:ea typeface="Calibri" panose="020F0502020204030204" pitchFamily="34" charset="0"/>
                <a:cs typeface="Times New Roman" panose="02020603050405020304" pitchFamily="18" charset="0"/>
              </a:rPr>
              <a:t>Läs vidare i </a:t>
            </a:r>
            <a:r>
              <a:rPr lang="sv-SE" sz="1800" b="0" dirty="0" err="1">
                <a:latin typeface="Calibri" panose="020F0502020204030204" pitchFamily="34" charset="0"/>
                <a:ea typeface="Calibri" panose="020F0502020204030204" pitchFamily="34" charset="0"/>
                <a:cs typeface="Times New Roman" panose="02020603050405020304" pitchFamily="18" charset="0"/>
              </a:rPr>
              <a:t>KSKGs</a:t>
            </a:r>
            <a:r>
              <a:rPr lang="sv-SE" sz="1800" b="0" dirty="0">
                <a:latin typeface="Calibri" panose="020F0502020204030204" pitchFamily="34" charset="0"/>
                <a:ea typeface="Calibri" panose="020F0502020204030204" pitchFamily="34" charset="0"/>
                <a:cs typeface="Times New Roman" panose="02020603050405020304" pitchFamily="18" charset="0"/>
              </a:rPr>
              <a:t> ordlista avseende de olika aspekterna av strålsäkerhet.</a:t>
            </a: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b="0"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15</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98473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Funktioner för övervakning</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Funktioner för övervakning så att det i tillräcklig utsträckning går att bekräfta att de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grundläggande funktionerna</a:t>
            </a:r>
            <a:r>
              <a:rPr lang="sv-SE" sz="1800" dirty="0">
                <a:effectLst/>
                <a:latin typeface="Calibri" panose="020F0502020204030204" pitchFamily="34" charset="0"/>
                <a:ea typeface="Calibri" panose="020F0502020204030204" pitchFamily="34" charset="0"/>
                <a:cs typeface="Times New Roman" panose="02020603050405020304" pitchFamily="18" charset="0"/>
              </a:rPr>
              <a:t> fullgörs. [Definieras genom 4 kap. 4 § SSMFS 2021:4.]</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Det finns i huvudsak två olika typer av övervakning, </a:t>
            </a:r>
          </a:p>
          <a:p>
            <a:pPr>
              <a:lnSpc>
                <a:spcPct val="107000"/>
              </a:lnSpc>
              <a:spcAft>
                <a:spcPts val="800"/>
              </a:spcAft>
              <a:buFontTx/>
              <a:buChar char="-"/>
            </a:pPr>
            <a:r>
              <a:rPr lang="sv-SE" sz="1800" b="0" dirty="0">
                <a:effectLst/>
                <a:latin typeface="Calibri" panose="020F0502020204030204" pitchFamily="34" charset="0"/>
                <a:ea typeface="Calibri" panose="020F0502020204030204" pitchFamily="34" charset="0"/>
                <a:cs typeface="Times New Roman" panose="02020603050405020304" pitchFamily="18" charset="0"/>
              </a:rPr>
              <a:t>övervakning som ingår i de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grundläggande funktionerna</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(exempelvis övervakning för att identifiera och verifiera behov av de grundläggande funktionerna), </a:t>
            </a:r>
            <a:endParaRPr lang="sv-SE" sz="1800" b="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Tx/>
              <a:buChar char="-"/>
            </a:pPr>
            <a:r>
              <a:rPr lang="sv-SE" sz="1800" b="0" dirty="0">
                <a:effectLst/>
                <a:latin typeface="Calibri" panose="020F0502020204030204" pitchFamily="34" charset="0"/>
                <a:ea typeface="Calibri" panose="020F0502020204030204" pitchFamily="34" charset="0"/>
                <a:cs typeface="Times New Roman" panose="02020603050405020304" pitchFamily="18" charset="0"/>
              </a:rPr>
              <a:t>övervakning av att de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grundläggande funktionerna</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fullgörs/kan fullgöras som avsett i tillräcklig utsträckning. </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Den sistnämnda och är alltså inte att betrakta som en del i de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grundläggande funktionerna</a:t>
            </a:r>
            <a:r>
              <a:rPr lang="sv-SE"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16</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1753121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Funktioner för beredskap och krishantering</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Funktioner som ska hantera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scenarier för radiologiska nödsituationer</a:t>
            </a:r>
            <a:r>
              <a:rPr lang="sv-SE" sz="1800" dirty="0">
                <a:effectLst/>
                <a:latin typeface="Calibri" panose="020F0502020204030204" pitchFamily="34" charset="0"/>
                <a:ea typeface="Calibri" panose="020F0502020204030204" pitchFamily="34" charset="0"/>
                <a:cs typeface="Times New Roman" panose="02020603050405020304" pitchFamily="18" charset="0"/>
              </a:rPr>
              <a:t> samt funktioner som ska stödja polismyndigheten och andra externa aktörer i en situation då strålkällor, kärnämnen eller andra radioaktiva ämnen olovligt bortförts (stulits) från kärnkraftreaktorn. [Definieras genom 4 kap. 3 § SSMFS 2021:4]</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Tekniska åtgärder:</a:t>
            </a:r>
          </a:p>
          <a:p>
            <a:pPr marL="0" indent="0">
              <a:lnSpc>
                <a:spcPct val="107000"/>
              </a:lnSpc>
              <a:spcAft>
                <a:spcPts val="800"/>
              </a:spcAft>
              <a:buNone/>
            </a:pPr>
            <a:r>
              <a:rPr lang="sv-SE" sz="1800" b="0" dirty="0">
                <a:latin typeface="Calibri" panose="020F0502020204030204" pitchFamily="34" charset="0"/>
                <a:ea typeface="Calibri" panose="020F0502020204030204" pitchFamily="34" charset="0"/>
                <a:cs typeface="Times New Roman" panose="02020603050405020304" pitchFamily="18" charset="0"/>
              </a:rPr>
              <a:t>-</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för att evakuera anläggningen, kommunicera med och stödja externa myndigheter, bistå med insatspersonal och tekniskt stöd</a:t>
            </a:r>
          </a:p>
          <a:p>
            <a:pPr marL="0" indent="0">
              <a:lnSpc>
                <a:spcPct val="107000"/>
              </a:lnSpc>
              <a:spcAft>
                <a:spcPts val="800"/>
              </a:spcAft>
              <a:buNone/>
            </a:pPr>
            <a:r>
              <a:rPr lang="sv-SE" sz="1800" b="0" dirty="0">
                <a:effectLst/>
                <a:latin typeface="LiberationSerif"/>
                <a:ea typeface="Calibri" panose="020F0502020204030204" pitchFamily="34" charset="0"/>
                <a:cs typeface="LiberationSerif"/>
              </a:rPr>
              <a:t>- för att kunna detektera att en stöld inträffat samt för att kunna kommunicera med de externa myndigheter och aktörer som ansvarar för att återta det stulna materialet</a:t>
            </a:r>
            <a:endParaRPr lang="sv-SE" b="0"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17</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4187936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Scenarier för radiologiska nödsituationer</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Antagna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radiologiska nödsituationer</a:t>
            </a:r>
            <a:r>
              <a:rPr lang="sv-SE" sz="1800" dirty="0">
                <a:effectLst/>
                <a:latin typeface="Calibri" panose="020F0502020204030204" pitchFamily="34" charset="0"/>
                <a:ea typeface="Calibri" panose="020F0502020204030204" pitchFamily="34" charset="0"/>
                <a:cs typeface="Times New Roman" panose="02020603050405020304" pitchFamily="18" charset="0"/>
              </a:rPr>
              <a:t> som ligger till grund för planeringen av kärnkraftreaktorns beredskap och krishantering. [etableras i SSMFS 2021:4.]</a:t>
            </a:r>
          </a:p>
          <a:p>
            <a:pPr marL="0" indent="0">
              <a:lnSpc>
                <a:spcPct val="107000"/>
              </a:lnSpc>
              <a:spcAft>
                <a:spcPts val="800"/>
              </a:spcAft>
              <a:buNone/>
            </a:pPr>
            <a:r>
              <a:rPr lang="sv-SE" sz="1800" b="0" dirty="0" err="1">
                <a:effectLst/>
                <a:latin typeface="Calibri" panose="020F0502020204030204" pitchFamily="34" charset="0"/>
                <a:ea typeface="Calibri" panose="020F0502020204030204" pitchFamily="34" charset="0"/>
                <a:cs typeface="Times New Roman" panose="02020603050405020304" pitchFamily="18" charset="0"/>
              </a:rPr>
              <a:t>Detutgör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inte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konstruktionsstyrande händelser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och har inte har några konstruktionskriterier kopplade till sig (jämför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grundläggande funktioner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och 4 kap. 5 § SSMFS 2021:4). </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Avser att beakta händelser med värre konsekvens än de som utgör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konstruktionsstyrande händelser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i händelseklass H1-H5. Specifikt ska scenarierna beakta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radiologiska nödsituationer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som omfattar eller påverkar samtliga kärnkraftreaktorer på en förläggningsplats och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radiologiska nödsituationer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med långvariga förlopp.</a:t>
            </a:r>
          </a:p>
          <a:p>
            <a:pPr marL="0" indent="0">
              <a:lnSpc>
                <a:spcPct val="107000"/>
              </a:lnSpc>
              <a:spcAft>
                <a:spcPts val="800"/>
              </a:spcAft>
              <a:buNone/>
            </a:pP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18</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857713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403874"/>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Händelser och förhållanden som har betydelse för strålsäkerheten</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Alla omständigheter, händelseförlopp, faktorer eller annat som kan påverka exponeringen för joniserande strålning av människor eller miljön. [etableras i SSMFS 2018:1.]</a:t>
            </a:r>
          </a:p>
          <a:p>
            <a:pPr marL="0" indent="0">
              <a:lnSpc>
                <a:spcPct val="107000"/>
              </a:lnSpc>
              <a:spcAft>
                <a:spcPts val="800"/>
              </a:spcAft>
              <a:buNone/>
            </a:pPr>
            <a:r>
              <a:rPr lang="sv-SE" sz="1800" b="0" dirty="0">
                <a:latin typeface="Calibri" panose="020F0502020204030204" pitchFamily="34" charset="0"/>
                <a:ea typeface="Calibri" panose="020F0502020204030204" pitchFamily="34" charset="0"/>
                <a:cs typeface="Times New Roman" panose="02020603050405020304" pitchFamily="18" charset="0"/>
              </a:rPr>
              <a:t>I</a:t>
            </a:r>
            <a:r>
              <a:rPr lang="sv-SE" sz="1800" b="0" dirty="0">
                <a:effectLst/>
                <a:latin typeface="Calibri" panose="020F0502020204030204" pitchFamily="34" charset="0"/>
                <a:ea typeface="Calibri" panose="020F0502020204030204" pitchFamily="34" charset="0"/>
                <a:cs typeface="Times New Roman" panose="02020603050405020304" pitchFamily="18" charset="0"/>
              </a:rPr>
              <a:t>nnefattar såväl normala förhållanden i verksamheten som situationer med stora skador på strålkällor och medföljande utsläpp.</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Används genomgående i krav på alla nivåer och inom alla områden av den nya författningssamlingen. Det innebär att tillämpningen av händelser och förhållanden varierar beroende på i vilken kontext händelser och förhållanden återges.</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Viktig att beakta är om det avses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inträffade</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händelser och förhållanden eller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antagna</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händelser och förhållanden. Det som faktiskt observeras och inträffar under drift behöver särskiljas från det som postuleras vid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konstruktion</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och säkerhetsanalys.</a:t>
            </a:r>
          </a:p>
          <a:p>
            <a:pPr marL="0" indent="0">
              <a:lnSpc>
                <a:spcPct val="107000"/>
              </a:lnSpc>
              <a:spcAft>
                <a:spcPts val="800"/>
              </a:spcAft>
              <a:buNone/>
            </a:pPr>
            <a:r>
              <a:rPr lang="sv-SE" sz="1800" b="0" dirty="0">
                <a:latin typeface="Calibri" panose="020F0502020204030204" pitchFamily="34" charset="0"/>
                <a:ea typeface="Calibri" panose="020F0502020204030204" pitchFamily="34" charset="0"/>
                <a:cs typeface="Times New Roman" panose="02020603050405020304" pitchFamily="18" charset="0"/>
              </a:rPr>
              <a:t>Läs vidare i </a:t>
            </a:r>
            <a:r>
              <a:rPr lang="sv-SE" sz="1800" b="0" dirty="0" err="1">
                <a:latin typeface="Calibri" panose="020F0502020204030204" pitchFamily="34" charset="0"/>
                <a:ea typeface="Calibri" panose="020F0502020204030204" pitchFamily="34" charset="0"/>
                <a:cs typeface="Times New Roman" panose="02020603050405020304" pitchFamily="18" charset="0"/>
              </a:rPr>
              <a:t>KSKGs</a:t>
            </a:r>
            <a:r>
              <a:rPr lang="sv-SE" sz="1800" b="0" dirty="0">
                <a:latin typeface="Calibri" panose="020F0502020204030204" pitchFamily="34" charset="0"/>
                <a:ea typeface="Calibri" panose="020F0502020204030204" pitchFamily="34" charset="0"/>
                <a:cs typeface="Times New Roman" panose="02020603050405020304" pitchFamily="18" charset="0"/>
              </a:rPr>
              <a:t> ordlista.</a:t>
            </a: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19</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138194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67544" y="1268760"/>
            <a:ext cx="8229600" cy="4353347"/>
          </a:xfrm>
        </p:spPr>
        <p:txBody>
          <a:bodyPr/>
          <a:lstStyle/>
          <a:p>
            <a:r>
              <a:rPr lang="sv-SE" sz="2400" dirty="0"/>
              <a:t>Utgivna föreskrifter</a:t>
            </a:r>
          </a:p>
          <a:p>
            <a:r>
              <a:rPr lang="sv-SE" sz="2400" dirty="0"/>
              <a:t>Generellt upplägg nya SSMFS</a:t>
            </a:r>
            <a:endParaRPr lang="sv-SE" sz="2400" b="0" i="1" dirty="0"/>
          </a:p>
          <a:p>
            <a:r>
              <a:rPr lang="sv-SE" sz="2400" dirty="0"/>
              <a:t>Förutsättningar för tolkning – </a:t>
            </a:r>
            <a:r>
              <a:rPr lang="sv-SE" sz="2400" dirty="0" err="1"/>
              <a:t>KSKGs</a:t>
            </a:r>
            <a:r>
              <a:rPr lang="sv-SE" sz="2400" dirty="0"/>
              <a:t> ledstjärna</a:t>
            </a:r>
          </a:p>
          <a:p>
            <a:r>
              <a:rPr lang="sv-SE" sz="2400" dirty="0" err="1"/>
              <a:t>KSKGs</a:t>
            </a:r>
            <a:r>
              <a:rPr lang="sv-SE" sz="2400" dirty="0"/>
              <a:t> ordlista och några viktiga begrepp</a:t>
            </a:r>
          </a:p>
          <a:p>
            <a:r>
              <a:rPr lang="sv-SE" sz="2400" dirty="0"/>
              <a:t>Summering och framåtblick</a:t>
            </a:r>
          </a:p>
          <a:p>
            <a:endParaRPr lang="sv-SE" sz="2400" dirty="0"/>
          </a:p>
          <a:p>
            <a:endParaRPr lang="sv-SE" sz="2400" dirty="0"/>
          </a:p>
          <a:p>
            <a:endParaRPr lang="sv-SE" sz="2400" dirty="0"/>
          </a:p>
        </p:txBody>
      </p:sp>
      <p:sp>
        <p:nvSpPr>
          <p:cNvPr id="3" name="Platshållare för datum 2"/>
          <p:cNvSpPr>
            <a:spLocks noGrp="1"/>
          </p:cNvSpPr>
          <p:nvPr>
            <p:ph type="dt" sz="half" idx="10"/>
          </p:nvPr>
        </p:nvSpPr>
        <p:spPr/>
        <p:txBody>
          <a:bodyPr/>
          <a:lstStyle/>
          <a:p>
            <a:r>
              <a:rPr lang="sv-SE"/>
              <a:t>2022-04-29</a:t>
            </a:r>
            <a:endParaRPr lang="en-GB" dirty="0"/>
          </a:p>
        </p:txBody>
      </p:sp>
      <p:sp>
        <p:nvSpPr>
          <p:cNvPr id="4" name="Platshållare för sidfot 3"/>
          <p:cNvSpPr>
            <a:spLocks noGrp="1"/>
          </p:cNvSpPr>
          <p:nvPr>
            <p:ph type="ftr" sz="quarter" idx="11"/>
          </p:nvPr>
        </p:nvSpPr>
        <p:spPr/>
        <p:txBody>
          <a:bodyPr/>
          <a:lstStyle/>
          <a:p>
            <a:r>
              <a:rPr lang="sv-SE"/>
              <a:t>Charlotta Idh  Sekretessklass Öppen</a:t>
            </a:r>
            <a:endParaRPr lang="en-GB" dirty="0"/>
          </a:p>
        </p:txBody>
      </p:sp>
      <p:sp>
        <p:nvSpPr>
          <p:cNvPr id="5" name="Platshållare för bildnummer 4"/>
          <p:cNvSpPr>
            <a:spLocks noGrp="1"/>
          </p:cNvSpPr>
          <p:nvPr>
            <p:ph type="sldNum" sz="quarter" idx="12"/>
          </p:nvPr>
        </p:nvSpPr>
        <p:spPr/>
        <p:txBody>
          <a:bodyPr/>
          <a:lstStyle/>
          <a:p>
            <a:fld id="{5964345D-335F-4612-993D-B883EA7E7204}" type="slidenum">
              <a:rPr lang="en-GB" smtClean="0"/>
              <a:t>2</a:t>
            </a:fld>
            <a:endParaRPr lang="en-GB"/>
          </a:p>
        </p:txBody>
      </p:sp>
      <p:sp>
        <p:nvSpPr>
          <p:cNvPr id="6" name="Rubrik 5"/>
          <p:cNvSpPr>
            <a:spLocks noGrp="1"/>
          </p:cNvSpPr>
          <p:nvPr>
            <p:ph type="title"/>
          </p:nvPr>
        </p:nvSpPr>
        <p:spPr>
          <a:xfrm>
            <a:off x="107504" y="404664"/>
            <a:ext cx="8229600" cy="792088"/>
          </a:xfrm>
        </p:spPr>
        <p:txBody>
          <a:bodyPr/>
          <a:lstStyle/>
          <a:p>
            <a:r>
              <a:rPr lang="sv-SE" dirty="0"/>
              <a:t>Innehåll</a:t>
            </a:r>
          </a:p>
        </p:txBody>
      </p:sp>
    </p:spTree>
    <p:extLst>
      <p:ext uri="{BB962C8B-B14F-4D97-AF65-F5344CB8AC3E}">
        <p14:creationId xmlns:p14="http://schemas.microsoft.com/office/powerpoint/2010/main" val="1423146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628800"/>
            <a:ext cx="8229600" cy="435334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Strukturer, system och komponenter som har betydelse för strålsäkerheten</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i="1" dirty="0">
                <a:effectLst/>
                <a:latin typeface="Calibri" panose="020F0502020204030204" pitchFamily="34" charset="0"/>
                <a:ea typeface="Calibri" panose="020F0502020204030204" pitchFamily="34" charset="0"/>
                <a:cs typeface="Times New Roman" panose="02020603050405020304" pitchFamily="18" charset="0"/>
              </a:rPr>
              <a:t>Strukturer, system och komponenter</a:t>
            </a:r>
            <a:r>
              <a:rPr lang="sv-SE" sz="1800" dirty="0">
                <a:effectLst/>
                <a:latin typeface="Calibri" panose="020F0502020204030204" pitchFamily="34" charset="0"/>
                <a:ea typeface="Calibri" panose="020F0502020204030204" pitchFamily="34" charset="0"/>
                <a:cs typeface="Times New Roman" panose="02020603050405020304" pitchFamily="18" charset="0"/>
              </a:rPr>
              <a:t> som bidrar till att motverka uppkomsten av eller hantera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händelser och förhållanden som har betydelse för strålsäkerheten</a:t>
            </a:r>
            <a:r>
              <a:rPr lang="sv-SE" sz="1800" dirty="0">
                <a:effectLst/>
                <a:latin typeface="Calibri" panose="020F0502020204030204" pitchFamily="34" charset="0"/>
                <a:ea typeface="Calibri" panose="020F0502020204030204" pitchFamily="34" charset="0"/>
                <a:cs typeface="Times New Roman" panose="02020603050405020304" pitchFamily="18" charset="0"/>
              </a:rPr>
              <a:t>, eller som vid fel kan orsaka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händelser och förhållanden som har betydelse för strålsäkerheten</a:t>
            </a:r>
            <a:r>
              <a:rPr lang="sv-SE" sz="1800" dirty="0">
                <a:effectLst/>
                <a:latin typeface="Calibri" panose="020F0502020204030204" pitchFamily="34" charset="0"/>
                <a:ea typeface="Calibri" panose="020F0502020204030204" pitchFamily="34" charset="0"/>
                <a:cs typeface="Times New Roman" panose="02020603050405020304" pitchFamily="18" charset="0"/>
              </a:rPr>
              <a:t>. [1 kap. 5 § SSMFS 2021:4.]</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Begreppet avser vid tillämpning alltså de fysiska och tekniska delarna i anläggningen som bidrar till de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grundläggande funktionerna</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funktioner för beredskap och krishantering</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samt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funktioner för övervakning</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Uttolkningen av begreppet ger därför också vägledning om de </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strukturer, system och komponenter</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som ska finns beskrivna i strålsäkerhetsrapporten (SAR) enligt SSMFS 2021:5 bilaga 2 område 7.</a:t>
            </a:r>
          </a:p>
          <a:p>
            <a:pPr marL="0" indent="0">
              <a:buNone/>
            </a:pPr>
            <a:endParaRPr lang="sv-SE"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20</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375929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403874"/>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Områden, utrymmen, strukturer, system och komponenter, förutsättningar för manuella uppgifter och organisatoriska förutsättningar</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Calibri" panose="020F0502020204030204" pitchFamily="34" charset="0"/>
              </a:rPr>
              <a:t>[Ingen definition är tillämplig utan följer av definitionen av respektive ingående begrepp.]</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Calibri" panose="020F0502020204030204" pitchFamily="34" charset="0"/>
              </a:rPr>
              <a:t>Avses hela den fysiska anläggningen och alla åtgärder som konstruktionen omfattar för strålsäkerheten. Syftet är att inte vara exkluderande utan täcka in såväl </a:t>
            </a:r>
            <a:r>
              <a:rPr lang="sv-SE" sz="1800" b="0" i="1" dirty="0">
                <a:effectLst/>
                <a:latin typeface="Calibri" panose="020F0502020204030204" pitchFamily="34" charset="0"/>
                <a:ea typeface="Calibri" panose="020F0502020204030204" pitchFamily="34" charset="0"/>
                <a:cs typeface="Calibri" panose="020F0502020204030204" pitchFamily="34" charset="0"/>
              </a:rPr>
              <a:t>konstruktions</a:t>
            </a:r>
            <a:r>
              <a:rPr lang="sv-SE" sz="1800" b="0" dirty="0">
                <a:effectLst/>
                <a:latin typeface="Calibri" panose="020F0502020204030204" pitchFamily="34" charset="0"/>
                <a:ea typeface="Calibri" panose="020F0502020204030204" pitchFamily="34" charset="0"/>
                <a:cs typeface="Calibri" panose="020F0502020204030204" pitchFamily="34" charset="0"/>
              </a:rPr>
              <a:t>- som </a:t>
            </a:r>
            <a:r>
              <a:rPr lang="sv-SE" sz="1800" b="0" i="1" dirty="0">
                <a:effectLst/>
                <a:latin typeface="Calibri" panose="020F0502020204030204" pitchFamily="34" charset="0"/>
                <a:ea typeface="Calibri" panose="020F0502020204030204" pitchFamily="34" charset="0"/>
                <a:cs typeface="Calibri" panose="020F0502020204030204" pitchFamily="34" charset="0"/>
              </a:rPr>
              <a:t>drift</a:t>
            </a:r>
            <a:r>
              <a:rPr lang="sv-SE" sz="1800" b="0" dirty="0">
                <a:effectLst/>
                <a:latin typeface="Calibri" panose="020F0502020204030204" pitchFamily="34" charset="0"/>
                <a:ea typeface="Calibri" panose="020F0502020204030204" pitchFamily="34" charset="0"/>
                <a:cs typeface="Calibri" panose="020F0502020204030204" pitchFamily="34" charset="0"/>
              </a:rPr>
              <a:t>aspekter. Begreppet tydliggör att det är både fysiska och tekniska aspekter, likaväl som uppgifter som utförs av en människa samt de bakomliggande organisatoriska förutsättningarna som behövs för att funktioner i en anläggning ska kunna fullgöras.</a:t>
            </a: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Calibri" panose="020F0502020204030204" pitchFamily="34" charset="0"/>
              </a:rPr>
              <a:t>Ibland läggs även </a:t>
            </a:r>
            <a:r>
              <a:rPr lang="sv-SE" sz="1800" b="0" i="1" dirty="0">
                <a:effectLst/>
                <a:latin typeface="Calibri" panose="020F0502020204030204" pitchFamily="34" charset="0"/>
                <a:ea typeface="Calibri" panose="020F0502020204030204" pitchFamily="34" charset="0"/>
                <a:cs typeface="Calibri" panose="020F0502020204030204" pitchFamily="34" charset="0"/>
              </a:rPr>
              <a:t>ej installerad utrustning</a:t>
            </a:r>
            <a:r>
              <a:rPr lang="sv-SE" sz="1800" b="0" dirty="0">
                <a:effectLst/>
                <a:latin typeface="Calibri" panose="020F0502020204030204" pitchFamily="34" charset="0"/>
                <a:ea typeface="Calibri" panose="020F0502020204030204" pitchFamily="34" charset="0"/>
                <a:cs typeface="Calibri" panose="020F0502020204030204" pitchFamily="34" charset="0"/>
              </a:rPr>
              <a:t> till vid användning av begreppet.</a:t>
            </a: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21</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458949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Ej installerad utrustning</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Fysiskt eller teknisk utrustning som inte inkluderas i begreppet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strukturer, system och komponenter</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som inte är fast monterad i kärnkraftreaktorn, men som </a:t>
            </a:r>
            <a:r>
              <a:rPr lang="sv-SE" sz="1800" dirty="0">
                <a:effectLst/>
                <a:latin typeface="LiberationSerif"/>
                <a:ea typeface="Calibri" panose="020F0502020204030204" pitchFamily="34" charset="0"/>
                <a:cs typeface="LiberationSerif"/>
              </a:rPr>
              <a:t>används vid utförande av manuella uppgifter</a:t>
            </a:r>
            <a:r>
              <a:rPr lang="sv-SE" sz="1800" dirty="0">
                <a:effectLst/>
                <a:latin typeface="Calibri" panose="020F0502020204030204" pitchFamily="34" charset="0"/>
                <a:ea typeface="Calibri" panose="020F0502020204030204" pitchFamily="34" charset="0"/>
                <a:cs typeface="Times New Roman" panose="02020603050405020304" pitchFamily="18" charset="0"/>
              </a:rPr>
              <a:t>.</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[etableras i </a:t>
            </a:r>
            <a:r>
              <a:rPr lang="sv-SE" sz="1800" dirty="0">
                <a:effectLst/>
                <a:latin typeface="LiberationSerif"/>
                <a:ea typeface="Calibri" panose="020F0502020204030204" pitchFamily="34" charset="0"/>
                <a:cs typeface="LiberationSerif"/>
              </a:rPr>
              <a:t>SSMFS 2021:4</a:t>
            </a:r>
            <a:r>
              <a:rPr lang="sv-SE"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Vissa konstruktionsprinciper och krav kan vara tillämpbara även för ej installerad utrustning som t.ex. beprövad teknik medan krav på separation och tålighet mot försvårande miljöbetingelser normalt inte är tillämpbara då ej installerad utrustning inte är ansluten och förvaras avskilt. </a:t>
            </a:r>
            <a:r>
              <a:rPr lang="sv-SE" sz="1800" b="0" dirty="0">
                <a:effectLst/>
                <a:latin typeface="LiberationSerif"/>
                <a:ea typeface="Calibri" panose="020F0502020204030204" pitchFamily="34" charset="0"/>
                <a:cs typeface="LiberationSerif"/>
              </a:rPr>
              <a:t>Ej installerad utrustning omfattas inte heller av krav på identifiering och klassificering utifrån betydelse för strålsäkerheten enligt 4 kap. 9-10 §§ SSMFS 2021:4.</a:t>
            </a: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b="0"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22</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526990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628800"/>
            <a:ext cx="8229600" cy="435334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Strålsäkerhetsdemonstration</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Sammanhållen och strukturerad bevisföring för att en ändring uppfyller tillämpliga krav på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strålsäkerhet</a:t>
            </a:r>
            <a:r>
              <a:rPr lang="sv-SE" sz="1800" dirty="0">
                <a:effectLst/>
                <a:latin typeface="Calibri" panose="020F0502020204030204" pitchFamily="34" charset="0"/>
                <a:ea typeface="Calibri" panose="020F0502020204030204" pitchFamily="34" charset="0"/>
                <a:cs typeface="Times New Roman" panose="02020603050405020304" pitchFamily="18" charset="0"/>
              </a:rPr>
              <a:t> som är relevanta i förhållande till en anläggnings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konstruktion</a:t>
            </a:r>
            <a:r>
              <a:rPr lang="sv-SE" sz="1800" dirty="0">
                <a:effectLst/>
                <a:latin typeface="Calibri" panose="020F0502020204030204" pitchFamily="34" charset="0"/>
                <a:ea typeface="Calibri" panose="020F0502020204030204" pitchFamily="34" charset="0"/>
                <a:cs typeface="Times New Roman" panose="02020603050405020304" pitchFamily="18" charset="0"/>
              </a:rPr>
              <a:t>, redovisning och </a:t>
            </a:r>
            <a:r>
              <a:rPr lang="sv-SE" sz="1800" i="1" dirty="0">
                <a:effectLst/>
                <a:latin typeface="Calibri" panose="020F0502020204030204" pitchFamily="34" charset="0"/>
                <a:ea typeface="Calibri" panose="020F0502020204030204" pitchFamily="34" charset="0"/>
                <a:cs typeface="Times New Roman" panose="02020603050405020304" pitchFamily="18" charset="0"/>
              </a:rPr>
              <a:t>drift</a:t>
            </a:r>
            <a:r>
              <a:rPr lang="sv-SE" sz="1800" dirty="0">
                <a:effectLst/>
                <a:latin typeface="Calibri" panose="020F0502020204030204" pitchFamily="34" charset="0"/>
                <a:ea typeface="Calibri" panose="020F0502020204030204" pitchFamily="34" charset="0"/>
                <a:cs typeface="Times New Roman" panose="02020603050405020304" pitchFamily="18" charset="0"/>
              </a:rPr>
              <a:t>. [1 kap. 5 § SSMFS 2021:5]</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En strålsäkerhetsdemonstration är dels processen att under en ändrings genomförande ta ställning till och hantera frågor med bäring på strålsäkerheten, dels ett faktiskt dokument som för en genomförd ändring på ett underbyggt sätt redovisar att ändringen uppfyller alla tillämpliga författningskrav.</a:t>
            </a: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23</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192050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628800"/>
            <a:ext cx="8229600" cy="435334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Program</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Dokumenterad systematisk samordning av rutiner och planer för åtgärder av såväl administrativ som teknisk art vilka har ett gemensamt syfte.</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[etableras i SSMFS 2021:6.]</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Inkluderar (1) rutiner för de arbetssätt som tillämpas inom verksamhetsområdet, (2) återkommande genomförande och värdering av åtgärder inom verksamhetsområdet samt (3) en systematisk uppföljning av de effekter som rutinerna och åtgärderna ger.</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SSM ställer i 2 kap. 5 § SSMFS 2021:6 samt i 3 kap. 8 § SSMFS 2018:1 krav på ett antal program som ska finnas i den kärntekniska verksamheten</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24</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74519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28963"/>
            <a:ext cx="8229600" cy="435334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Arbetsuppgifter som har betydelse för strålsäkerheten</a:t>
            </a:r>
            <a:r>
              <a:rPr lang="sv-SE" sz="1800" dirty="0">
                <a:effectLst/>
                <a:latin typeface="LiberationSerif"/>
                <a:ea typeface="Calibri" panose="020F0502020204030204" pitchFamily="34" charset="0"/>
                <a:cs typeface="LiberationSerif"/>
              </a:rPr>
              <a:t> </a:t>
            </a: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Administrativa eller operativa arbetsuppgifter som har betydelse för strålsäkerheten.</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[etableras i SSMFS 2018:1.]</a:t>
            </a:r>
          </a:p>
          <a:p>
            <a:pPr marL="0" indent="0">
              <a:buNone/>
            </a:pPr>
            <a:r>
              <a:rPr lang="sv-SE" sz="1800" b="0" dirty="0">
                <a:effectLst/>
                <a:latin typeface="LiberationSerif"/>
                <a:ea typeface="Calibri" panose="020F0502020204030204" pitchFamily="34" charset="0"/>
                <a:cs typeface="LiberationSerif"/>
              </a:rPr>
              <a:t>Arbetsuppgifter som direkt eller indirekt fullgör eller upprätthåller </a:t>
            </a:r>
            <a:r>
              <a:rPr lang="sv-SE" sz="1800" b="0" i="1" dirty="0">
                <a:effectLst/>
                <a:latin typeface="LiberationSerif"/>
                <a:ea typeface="Calibri" panose="020F0502020204030204" pitchFamily="34" charset="0"/>
                <a:cs typeface="LiberationSerif"/>
              </a:rPr>
              <a:t>funktioner</a:t>
            </a:r>
            <a:r>
              <a:rPr lang="sv-SE" sz="1800" b="0" dirty="0">
                <a:effectLst/>
                <a:latin typeface="LiberationSerif"/>
                <a:ea typeface="Calibri" panose="020F0502020204030204" pitchFamily="34" charset="0"/>
                <a:cs typeface="LiberationSerif"/>
              </a:rPr>
              <a:t> för</a:t>
            </a:r>
            <a:r>
              <a:rPr lang="sv-SE" sz="1800" b="0" i="1" dirty="0">
                <a:effectLst/>
                <a:latin typeface="LiberationSerif"/>
                <a:ea typeface="Calibri" panose="020F0502020204030204" pitchFamily="34" charset="0"/>
                <a:cs typeface="LiberationSerif"/>
              </a:rPr>
              <a:t> områden, utrymmen, strukturer, system och komponenter, förutsättningar för manuella uppgifter och organisatoriska förutsättningar</a:t>
            </a:r>
            <a:r>
              <a:rPr lang="sv-SE" sz="1800" b="0" dirty="0">
                <a:effectLst/>
                <a:latin typeface="LiberationSerif"/>
                <a:ea typeface="Calibri" panose="020F0502020204030204" pitchFamily="34" charset="0"/>
                <a:cs typeface="LiberationSerif"/>
              </a:rPr>
              <a:t> med betydelse för </a:t>
            </a:r>
            <a:r>
              <a:rPr lang="sv-SE" sz="1800" b="0" i="1" dirty="0">
                <a:effectLst/>
                <a:latin typeface="LiberationSerif"/>
                <a:ea typeface="Calibri" panose="020F0502020204030204" pitchFamily="34" charset="0"/>
                <a:cs typeface="LiberationSerif"/>
              </a:rPr>
              <a:t>strålsäkerheten</a:t>
            </a:r>
            <a:r>
              <a:rPr lang="sv-SE" sz="1800" b="0" dirty="0">
                <a:effectLst/>
                <a:latin typeface="LiberationSerif"/>
                <a:ea typeface="Calibri" panose="020F0502020204030204" pitchFamily="34" charset="0"/>
                <a:cs typeface="LiberationSerif"/>
              </a:rPr>
              <a:t>. </a:t>
            </a:r>
          </a:p>
          <a:p>
            <a:pPr marL="0" indent="0">
              <a:buNone/>
            </a:pPr>
            <a:endParaRPr lang="sv-SE" sz="1800" b="0" dirty="0">
              <a:effectLst/>
              <a:latin typeface="LiberationSerif"/>
              <a:ea typeface="Calibri" panose="020F0502020204030204" pitchFamily="34" charset="0"/>
              <a:cs typeface="LiberationSerif"/>
            </a:endParaRPr>
          </a:p>
          <a:p>
            <a:pPr marL="0" indent="0">
              <a:buNone/>
            </a:pPr>
            <a:r>
              <a:rPr lang="sv-SE" sz="1800" b="0" dirty="0">
                <a:latin typeface="LiberationSerif"/>
                <a:ea typeface="Calibri" panose="020F0502020204030204" pitchFamily="34" charset="0"/>
                <a:cs typeface="Times New Roman" panose="02020603050405020304" pitchFamily="18" charset="0"/>
              </a:rPr>
              <a:t>I</a:t>
            </a:r>
            <a:r>
              <a:rPr lang="sv-SE" sz="1800" b="0" dirty="0">
                <a:effectLst/>
                <a:latin typeface="Calibri" panose="020F0502020204030204" pitchFamily="34" charset="0"/>
                <a:ea typeface="Calibri" panose="020F0502020204030204" pitchFamily="34" charset="0"/>
                <a:cs typeface="Times New Roman" panose="02020603050405020304" pitchFamily="18" charset="0"/>
              </a:rPr>
              <a:t>nkluderar även administrativa eller icke-operativa uppgifter som upphandling, kompetenssäkring, kvalitetskontroll, </a:t>
            </a:r>
            <a:r>
              <a:rPr lang="sv-SE" sz="1800" b="0" dirty="0">
                <a:effectLst/>
                <a:latin typeface="LiberationSerif"/>
                <a:ea typeface="Calibri" panose="020F0502020204030204" pitchFamily="34" charset="0"/>
                <a:cs typeface="LiberationSerif"/>
              </a:rPr>
              <a:t>konstruktionsarbete, framtagning av rutiner, probabilistiska och deterministiska värderingar och strålsäkerhetsgranskning. Avgränsas till verksamheten som regleras av SSM och där det krävs speciell kompetens och lämplighet vilka ska vara dokumenterade.</a:t>
            </a:r>
          </a:p>
          <a:p>
            <a:pPr marL="0" indent="0">
              <a:buNone/>
            </a:pPr>
            <a:endParaRPr lang="sv-SE"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25</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3842396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628800"/>
            <a:ext cx="8229600" cy="435334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Manuella uppgifter</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LiberationSerif"/>
                <a:ea typeface="Calibri" panose="020F0502020204030204" pitchFamily="34" charset="0"/>
                <a:cs typeface="LiberationSerif"/>
              </a:rPr>
              <a:t>Uppgifter som innebär att en människa identifierar behov av, värderar, beslutar om eller genomför åtgärder som fullgör eller upprätthåller </a:t>
            </a:r>
            <a:r>
              <a:rPr lang="sv-SE" sz="1800" i="1" dirty="0">
                <a:effectLst/>
                <a:latin typeface="LiberationSerif"/>
                <a:ea typeface="Calibri" panose="020F0502020204030204" pitchFamily="34" charset="0"/>
                <a:cs typeface="LiberationSerif"/>
              </a:rPr>
              <a:t>funktioner</a:t>
            </a:r>
            <a:r>
              <a:rPr lang="sv-SE" sz="1800" dirty="0">
                <a:effectLst/>
                <a:latin typeface="LiberationSerif"/>
                <a:ea typeface="Calibri" panose="020F0502020204030204" pitchFamily="34" charset="0"/>
                <a:cs typeface="LiberationSerif"/>
              </a:rPr>
              <a:t> hos </a:t>
            </a:r>
            <a:r>
              <a:rPr lang="sv-SE" sz="1800" i="1" dirty="0">
                <a:effectLst/>
                <a:latin typeface="LiberationSerif"/>
                <a:ea typeface="Calibri" panose="020F0502020204030204" pitchFamily="34" charset="0"/>
                <a:cs typeface="LiberationSerif"/>
              </a:rPr>
              <a:t>områden, utrymmen, strukturer, system och komponenter</a:t>
            </a:r>
            <a:r>
              <a:rPr lang="sv-SE" sz="1800" dirty="0">
                <a:effectLst/>
                <a:latin typeface="LiberationSerif"/>
                <a:ea typeface="Calibri" panose="020F0502020204030204" pitchFamily="34" charset="0"/>
                <a:cs typeface="LiberationSerif"/>
              </a:rPr>
              <a:t> eller </a:t>
            </a:r>
            <a:r>
              <a:rPr lang="sv-SE" sz="1800" i="1" dirty="0">
                <a:effectLst/>
                <a:latin typeface="LiberationSerif"/>
                <a:ea typeface="Calibri" panose="020F0502020204030204" pitchFamily="34" charset="0"/>
                <a:cs typeface="LiberationSerif"/>
              </a:rPr>
              <a:t>ej installerad utrustning</a:t>
            </a:r>
            <a:r>
              <a:rPr lang="sv-SE" sz="1800" dirty="0">
                <a:effectLst/>
                <a:latin typeface="LiberationSerif"/>
                <a:ea typeface="Calibri" panose="020F0502020204030204" pitchFamily="34" charset="0"/>
                <a:cs typeface="LiberationSerif"/>
              </a:rPr>
              <a:t>.</a:t>
            </a:r>
            <a:br>
              <a:rPr lang="sv-SE" sz="1800" dirty="0">
                <a:effectLst/>
                <a:latin typeface="LiberationSerif"/>
                <a:ea typeface="Calibri" panose="020F0502020204030204" pitchFamily="34" charset="0"/>
                <a:cs typeface="LiberationSerif"/>
              </a:rPr>
            </a:br>
            <a:r>
              <a:rPr lang="sv-SE" sz="1800" dirty="0">
                <a:effectLst/>
                <a:latin typeface="LiberationSerif"/>
                <a:ea typeface="Calibri" panose="020F0502020204030204" pitchFamily="34" charset="0"/>
                <a:cs typeface="LiberationSerif"/>
              </a:rPr>
              <a:t>[</a:t>
            </a:r>
            <a:r>
              <a:rPr lang="sv-SE" sz="1800" dirty="0">
                <a:effectLst/>
                <a:latin typeface="Calibri" panose="020F0502020204030204" pitchFamily="34" charset="0"/>
                <a:ea typeface="Calibri" panose="020F0502020204030204" pitchFamily="34" charset="0"/>
                <a:cs typeface="Times New Roman" panose="02020603050405020304" pitchFamily="18" charset="0"/>
              </a:rPr>
              <a:t>Definieras i 1 kap. 5 § SSMFS 2021:4.]</a:t>
            </a:r>
          </a:p>
          <a:p>
            <a:pPr marL="0" indent="0">
              <a:buNone/>
            </a:pPr>
            <a:r>
              <a:rPr lang="sv-SE" sz="1800" b="0" dirty="0">
                <a:latin typeface="Calibri" panose="020F0502020204030204" pitchFamily="34" charset="0"/>
                <a:ea typeface="Calibri" panose="020F0502020204030204" pitchFamily="34" charset="0"/>
              </a:rPr>
              <a:t>O</a:t>
            </a:r>
            <a:r>
              <a:rPr lang="sv-SE" sz="1800" b="0" dirty="0">
                <a:effectLst/>
                <a:latin typeface="Calibri" panose="020F0502020204030204" pitchFamily="34" charset="0"/>
                <a:ea typeface="Calibri" panose="020F0502020204030204" pitchFamily="34" charset="0"/>
              </a:rPr>
              <a:t>perativa åtgärder med en direkt koppling till att fullgöra </a:t>
            </a:r>
            <a:r>
              <a:rPr lang="sv-SE" sz="1800" b="0" dirty="0">
                <a:effectLst/>
                <a:latin typeface="LiberationSerif"/>
                <a:ea typeface="Calibri" panose="020F0502020204030204" pitchFamily="34" charset="0"/>
                <a:cs typeface="LiberationSerif"/>
              </a:rPr>
              <a:t>eller upprätthålla </a:t>
            </a:r>
            <a:r>
              <a:rPr lang="sv-SE" sz="1800" b="0" i="1" dirty="0">
                <a:effectLst/>
                <a:latin typeface="LiberationSerif"/>
                <a:ea typeface="Calibri" panose="020F0502020204030204" pitchFamily="34" charset="0"/>
                <a:cs typeface="LiberationSerif"/>
              </a:rPr>
              <a:t>funktioner</a:t>
            </a:r>
            <a:r>
              <a:rPr lang="sv-SE" sz="1800" b="0" dirty="0">
                <a:effectLst/>
                <a:latin typeface="Calibri" panose="020F0502020204030204" pitchFamily="34" charset="0"/>
                <a:ea typeface="Calibri" panose="020F0502020204030204" pitchFamily="34" charset="0"/>
              </a:rPr>
              <a:t> </a:t>
            </a:r>
            <a:r>
              <a:rPr lang="sv-SE" sz="1800" b="0" dirty="0">
                <a:effectLst/>
                <a:latin typeface="LiberationSerif"/>
                <a:ea typeface="Calibri" panose="020F0502020204030204" pitchFamily="34" charset="0"/>
                <a:cs typeface="LiberationSerif"/>
              </a:rPr>
              <a:t>hos </a:t>
            </a:r>
            <a:r>
              <a:rPr lang="sv-SE" sz="1800" b="0" i="1" dirty="0">
                <a:effectLst/>
                <a:latin typeface="LiberationSerif"/>
                <a:ea typeface="Calibri" panose="020F0502020204030204" pitchFamily="34" charset="0"/>
                <a:cs typeface="LiberationSerif"/>
              </a:rPr>
              <a:t>områden, utrymmen, strukturer, system och komponenter</a:t>
            </a:r>
            <a:r>
              <a:rPr lang="sv-SE" sz="1800" b="0" dirty="0">
                <a:effectLst/>
                <a:latin typeface="LiberationSerif"/>
                <a:ea typeface="Calibri" panose="020F0502020204030204" pitchFamily="34" charset="0"/>
                <a:cs typeface="LiberationSerif"/>
              </a:rPr>
              <a:t>, eller </a:t>
            </a:r>
            <a:r>
              <a:rPr lang="sv-SE" sz="1800" b="0" i="1" dirty="0">
                <a:effectLst/>
                <a:latin typeface="LiberationSerif"/>
                <a:ea typeface="Calibri" panose="020F0502020204030204" pitchFamily="34" charset="0"/>
                <a:cs typeface="LiberationSerif"/>
              </a:rPr>
              <a:t>ej installerad utrustning</a:t>
            </a:r>
            <a:r>
              <a:rPr lang="sv-SE" sz="1800" b="0" dirty="0">
                <a:effectLst/>
                <a:latin typeface="LiberationSerif"/>
                <a:ea typeface="Calibri" panose="020F0502020204030204" pitchFamily="34" charset="0"/>
                <a:cs typeface="LiberationSerif"/>
              </a:rPr>
              <a:t>. </a:t>
            </a:r>
            <a:r>
              <a:rPr lang="sv-SE" sz="1800" b="0" dirty="0">
                <a:effectLst/>
                <a:latin typeface="Calibri" panose="020F0502020204030204" pitchFamily="34" charset="0"/>
                <a:ea typeface="Calibri" panose="020F0502020204030204" pitchFamily="34" charset="0"/>
                <a:cs typeface="Times New Roman" panose="02020603050405020304" pitchFamily="18" charset="0"/>
              </a:rPr>
              <a:t>En analys eller granskning som bekräftar ett visst agerande utgör inte manuella uppgifter, men det gör däremot själva utförandet, beordrandet av utförandet och övervakningen av att såväl manuellt som automatiskt aktiverade funktioner fullgörs som avsett.</a:t>
            </a:r>
          </a:p>
          <a:p>
            <a:pPr marL="0" indent="0">
              <a:buNone/>
            </a:pPr>
            <a:endParaRPr lang="sv-SE" b="0"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26</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570650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u="sng" dirty="0">
                <a:effectLst/>
                <a:latin typeface="Calibri" panose="020F0502020204030204" pitchFamily="34" charset="0"/>
                <a:ea typeface="Calibri" panose="020F0502020204030204" pitchFamily="34" charset="0"/>
                <a:cs typeface="Calibri" panose="020F0502020204030204" pitchFamily="34" charset="0"/>
              </a:rPr>
              <a:t>Manuella uppgifter som bidrar till att fullgöra </a:t>
            </a:r>
            <a:r>
              <a:rPr lang="sv-SE" sz="1800" i="1" u="sng" dirty="0">
                <a:effectLst/>
                <a:latin typeface="Calibri" panose="020F0502020204030204" pitchFamily="34" charset="0"/>
                <a:ea typeface="Calibri" panose="020F0502020204030204" pitchFamily="34" charset="0"/>
                <a:cs typeface="Calibri" panose="020F0502020204030204" pitchFamily="34" charset="0"/>
              </a:rPr>
              <a:t>grundläggande funktioner</a:t>
            </a: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Direkta åtgärder för att fullgöra just dessa funktioner (enligt 4 kap. 2 § SSMFS 2021:4) </a:t>
            </a:r>
          </a:p>
          <a:p>
            <a:pPr marL="342900" lvl="0" indent="-342900">
              <a:lnSpc>
                <a:spcPct val="107000"/>
              </a:lnSpc>
              <a:buFont typeface="Calibri" panose="020F0502020204030204" pitchFamily="34" charset="0"/>
              <a:buChar char="-"/>
            </a:pPr>
            <a:r>
              <a:rPr lang="sv-SE" sz="1400" b="0" dirty="0">
                <a:effectLst/>
                <a:latin typeface="Calibri" panose="020F0502020204030204" pitchFamily="34" charset="0"/>
                <a:ea typeface="Calibri" panose="020F0502020204030204" pitchFamily="34" charset="0"/>
                <a:cs typeface="Times New Roman" panose="02020603050405020304" pitchFamily="18" charset="0"/>
              </a:rPr>
              <a:t>Driftledning som beslutar om ändring av kärnkraftsreaktorns driftläge eller andra operativa beslut i samband med händelser och förhållanden, </a:t>
            </a:r>
          </a:p>
          <a:p>
            <a:pPr marL="342900" lvl="0" indent="-342900">
              <a:lnSpc>
                <a:spcPct val="107000"/>
              </a:lnSpc>
              <a:buFont typeface="Calibri" panose="020F0502020204030204" pitchFamily="34" charset="0"/>
              <a:buChar char="-"/>
            </a:pPr>
            <a:r>
              <a:rPr lang="sv-SE" sz="1400" b="0" dirty="0">
                <a:effectLst/>
                <a:latin typeface="Calibri" panose="020F0502020204030204" pitchFamily="34" charset="0"/>
                <a:ea typeface="Calibri" panose="020F0502020204030204" pitchFamily="34" charset="0"/>
                <a:cs typeface="Times New Roman" panose="02020603050405020304" pitchFamily="18" charset="0"/>
              </a:rPr>
              <a:t>Kontrollrumspersonal som identifierar, beslutar och genomför driftomläggningar och utför </a:t>
            </a:r>
            <a:r>
              <a:rPr lang="sv-SE" sz="1400" b="0" dirty="0" err="1">
                <a:effectLst/>
                <a:latin typeface="Calibri" panose="020F0502020204030204" pitchFamily="34" charset="0"/>
                <a:ea typeface="Calibri" panose="020F0502020204030204" pitchFamily="34" charset="0"/>
                <a:cs typeface="Times New Roman" panose="02020603050405020304" pitchFamily="18" charset="0"/>
              </a:rPr>
              <a:t>rondering</a:t>
            </a:r>
            <a:r>
              <a:rPr lang="sv-SE" sz="1400" b="0" dirty="0">
                <a:effectLst/>
                <a:latin typeface="Calibri" panose="020F0502020204030204" pitchFamily="34" charset="0"/>
                <a:ea typeface="Calibri" panose="020F0502020204030204" pitchFamily="34" charset="0"/>
                <a:cs typeface="Times New Roman" panose="02020603050405020304" pitchFamily="18" charset="0"/>
              </a:rPr>
              <a:t> och andra driftåtgärder lokalt i anläggningen, </a:t>
            </a:r>
          </a:p>
          <a:p>
            <a:pPr marL="342900" lvl="0" indent="-342900">
              <a:lnSpc>
                <a:spcPct val="107000"/>
              </a:lnSpc>
              <a:buFont typeface="Calibri" panose="020F0502020204030204" pitchFamily="34" charset="0"/>
              <a:buChar char="-"/>
            </a:pPr>
            <a:r>
              <a:rPr lang="sv-SE" sz="1400" b="0" dirty="0">
                <a:effectLst/>
                <a:latin typeface="Calibri" panose="020F0502020204030204" pitchFamily="34" charset="0"/>
                <a:ea typeface="Calibri" panose="020F0502020204030204" pitchFamily="34" charset="0"/>
                <a:cs typeface="Times New Roman" panose="02020603050405020304" pitchFamily="18" charset="0"/>
              </a:rPr>
              <a:t>Underhållspersonal som verifierar att underhåll, funktionsprovning och återkommande kontroll är korrekt utförda,</a:t>
            </a:r>
          </a:p>
          <a:p>
            <a:pPr marL="342900" lvl="0" indent="-342900">
              <a:lnSpc>
                <a:spcPct val="107000"/>
              </a:lnSpc>
              <a:buFont typeface="Calibri" panose="020F0502020204030204" pitchFamily="34" charset="0"/>
              <a:buChar char="-"/>
            </a:pPr>
            <a:r>
              <a:rPr lang="sv-SE" sz="1400" b="0" dirty="0">
                <a:effectLst/>
                <a:latin typeface="Calibri" panose="020F0502020204030204" pitchFamily="34" charset="0"/>
                <a:ea typeface="Calibri" panose="020F0502020204030204" pitchFamily="34" charset="0"/>
                <a:cs typeface="Times New Roman" panose="02020603050405020304" pitchFamily="18" charset="0"/>
              </a:rPr>
              <a:t>Strålskyddspersonal som skyddar arbetstagare och besökare mot exponering för joniserande strålning vid såväl normal drift som vid radiologiska nödsituationer, </a:t>
            </a:r>
          </a:p>
          <a:p>
            <a:pPr marL="342900" lvl="0" indent="-342900">
              <a:lnSpc>
                <a:spcPct val="107000"/>
              </a:lnSpc>
              <a:buFont typeface="Calibri" panose="020F0502020204030204" pitchFamily="34" charset="0"/>
              <a:buChar char="-"/>
            </a:pPr>
            <a:r>
              <a:rPr lang="sv-SE" sz="1400" b="0" dirty="0">
                <a:effectLst/>
                <a:latin typeface="Calibri" panose="020F0502020204030204" pitchFamily="34" charset="0"/>
                <a:ea typeface="Calibri" panose="020F0502020204030204" pitchFamily="34" charset="0"/>
                <a:cs typeface="Times New Roman" panose="02020603050405020304" pitchFamily="18" charset="0"/>
              </a:rPr>
              <a:t>Brandskyddspersonal som upprätthåller brandskyddets status vid normal drift och bekämpar uppkomna bränder med betydelse för strålsäkerheten, eller </a:t>
            </a:r>
          </a:p>
          <a:p>
            <a:pPr marL="342900" lvl="0" indent="-342900">
              <a:lnSpc>
                <a:spcPct val="107000"/>
              </a:lnSpc>
              <a:spcAft>
                <a:spcPts val="800"/>
              </a:spcAft>
              <a:buFont typeface="Calibri" panose="020F0502020204030204" pitchFamily="34" charset="0"/>
              <a:buChar char="-"/>
            </a:pPr>
            <a:r>
              <a:rPr lang="sv-SE" sz="1400" b="0" dirty="0">
                <a:effectLst/>
                <a:latin typeface="Calibri" panose="020F0502020204030204" pitchFamily="34" charset="0"/>
                <a:ea typeface="Calibri" panose="020F0502020204030204" pitchFamily="34" charset="0"/>
                <a:cs typeface="Times New Roman" panose="02020603050405020304" pitchFamily="18" charset="0"/>
              </a:rPr>
              <a:t>Skyddspersonal som upprätthåller det fysiska skyddet mot antagonistiska händelser vid normal drift och identifierar, beslutar och genomför motverkande åtgärder vid antagonistiska händelser och förhållanden.</a:t>
            </a:r>
          </a:p>
          <a:p>
            <a:pPr marL="0" indent="0">
              <a:buNone/>
            </a:pPr>
            <a:endParaRPr lang="sv-SE" b="0"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27</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899973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515899"/>
            <a:ext cx="8229600" cy="4577397"/>
          </a:xfrm>
        </p:spPr>
        <p:txBody>
          <a:bodyPr/>
          <a:lstStyle/>
          <a:p>
            <a:pPr marL="0" indent="0">
              <a:lnSpc>
                <a:spcPct val="107000"/>
              </a:lnSpc>
              <a:spcAft>
                <a:spcPts val="800"/>
              </a:spcAft>
              <a:buNone/>
            </a:pPr>
            <a:r>
              <a:rPr lang="sv-SE" sz="1800" u="sng" dirty="0">
                <a:effectLst/>
                <a:latin typeface="Calibri" panose="020F0502020204030204" pitchFamily="34" charset="0"/>
                <a:ea typeface="Calibri" panose="020F0502020204030204" pitchFamily="34" charset="0"/>
                <a:cs typeface="Times New Roman" panose="02020603050405020304" pitchFamily="18" charset="0"/>
              </a:rPr>
              <a:t>Manuella uppgifter vid </a:t>
            </a:r>
            <a:r>
              <a:rPr lang="sv-SE" sz="1800" i="1" u="sng" dirty="0">
                <a:effectLst/>
                <a:latin typeface="Calibri" panose="020F0502020204030204" pitchFamily="34" charset="0"/>
                <a:ea typeface="Calibri" panose="020F0502020204030204" pitchFamily="34" charset="0"/>
                <a:cs typeface="Times New Roman" panose="02020603050405020304" pitchFamily="18" charset="0"/>
              </a:rPr>
              <a:t>händelser och förhållanden</a:t>
            </a:r>
            <a:r>
              <a:rPr lang="sv-SE" sz="1800" u="sng" dirty="0">
                <a:effectLst/>
                <a:latin typeface="Calibri" panose="020F0502020204030204" pitchFamily="34" charset="0"/>
                <a:ea typeface="Calibri" panose="020F0502020204030204" pitchFamily="34" charset="0"/>
                <a:cs typeface="Times New Roman" panose="02020603050405020304" pitchFamily="18" charset="0"/>
              </a:rPr>
              <a:t> i händelseklass H1-H5 samt </a:t>
            </a:r>
            <a:r>
              <a:rPr lang="sv-SE" sz="1800" i="1" u="sng" dirty="0">
                <a:effectLst/>
                <a:latin typeface="Calibri" panose="020F0502020204030204" pitchFamily="34" charset="0"/>
                <a:ea typeface="Calibri" panose="020F0502020204030204" pitchFamily="34" charset="0"/>
                <a:cs typeface="Times New Roman" panose="02020603050405020304" pitchFamily="18" charset="0"/>
              </a:rPr>
              <a:t>scenarier för radiologiska nödsituationer</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Med manuella uppgifter vid händelser och förhållanden i händelseklass H1 avses såväl åtgärder som identifieras ad-hoc som rutinmässiga åtgärder som </a:t>
            </a:r>
            <a:r>
              <a:rPr lang="sv-SE" sz="1800" b="0" dirty="0" err="1">
                <a:effectLst/>
                <a:latin typeface="Calibri" panose="020F0502020204030204" pitchFamily="34" charset="0"/>
                <a:ea typeface="Calibri" panose="020F0502020204030204" pitchFamily="34" charset="0"/>
                <a:cs typeface="Times New Roman" panose="02020603050405020304" pitchFamily="18" charset="0"/>
              </a:rPr>
              <a:t>rondering</a:t>
            </a:r>
            <a:r>
              <a:rPr lang="sv-SE" sz="1800" b="0" dirty="0">
                <a:effectLst/>
                <a:latin typeface="Calibri" panose="020F0502020204030204" pitchFamily="34" charset="0"/>
                <a:ea typeface="Calibri" panose="020F0502020204030204" pitchFamily="34" charset="0"/>
                <a:cs typeface="Times New Roman" panose="02020603050405020304" pitchFamily="18" charset="0"/>
              </a:rPr>
              <a:t>, återkommande kontroller och provning, operativt strålskyddsarbete etc.</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Med manuella uppgifter vid händelser och förhållanden i händelseklass H2-H5 avses specifika manuella åtgärder och insatser som krediteras vid värdering av händelser och förhållanden i händelseklass H2-H5 (deterministisk säkerhetsanalys). </a:t>
            </a:r>
          </a:p>
          <a:p>
            <a:pPr marL="0" indent="0">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Med manuella uppgifter vid scenarier för radiologiska nödsituationer avses sådana förberedda åtgärder som vidtas för beredskap och krishantering i enlighet med anläggningens beredskapsplan.</a:t>
            </a:r>
          </a:p>
          <a:p>
            <a:pPr marL="0" indent="0">
              <a:buNone/>
            </a:pPr>
            <a:endParaRPr lang="sv-SE" b="0" dirty="0"/>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28</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3203862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AEB050B-D9A8-4E68-80FE-378955BD004A}"/>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7DCEB5F0-FB31-4FFC-948D-D63BEB2A5B3A}"/>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23C7F947-9B1C-416E-ABB1-8015E7C4CD32}"/>
              </a:ext>
            </a:extLst>
          </p:cNvPr>
          <p:cNvSpPr>
            <a:spLocks noGrp="1"/>
          </p:cNvSpPr>
          <p:nvPr>
            <p:ph type="sldNum" sz="quarter" idx="12"/>
          </p:nvPr>
        </p:nvSpPr>
        <p:spPr/>
        <p:txBody>
          <a:bodyPr/>
          <a:lstStyle/>
          <a:p>
            <a:fld id="{5964345D-335F-4612-993D-B883EA7E7204}" type="slidenum">
              <a:rPr lang="en-GB" smtClean="0"/>
              <a:t>29</a:t>
            </a:fld>
            <a:endParaRPr lang="en-GB"/>
          </a:p>
        </p:txBody>
      </p:sp>
      <p:pic>
        <p:nvPicPr>
          <p:cNvPr id="7" name="Platshållare för innehåll 6">
            <a:extLst>
              <a:ext uri="{FF2B5EF4-FFF2-40B4-BE49-F238E27FC236}">
                <a16:creationId xmlns:a16="http://schemas.microsoft.com/office/drawing/2014/main" id="{A68A759D-FA4C-4138-A704-26BDFD89E189}"/>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323528" y="332656"/>
            <a:ext cx="8640960" cy="5688632"/>
          </a:xfrm>
          <a:prstGeom prst="rect">
            <a:avLst/>
          </a:prstGeom>
        </p:spPr>
      </p:pic>
    </p:spTree>
    <p:extLst>
      <p:ext uri="{BB962C8B-B14F-4D97-AF65-F5344CB8AC3E}">
        <p14:creationId xmlns:p14="http://schemas.microsoft.com/office/powerpoint/2010/main" val="292074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t>2022-04-29</a:t>
            </a:r>
            <a:endParaRPr lang="en-GB" dirty="0"/>
          </a:p>
        </p:txBody>
      </p:sp>
      <p:sp>
        <p:nvSpPr>
          <p:cNvPr id="4" name="Platshållare för sidfot 3"/>
          <p:cNvSpPr>
            <a:spLocks noGrp="1"/>
          </p:cNvSpPr>
          <p:nvPr>
            <p:ph type="ftr" sz="quarter" idx="11"/>
          </p:nvPr>
        </p:nvSpPr>
        <p:spPr/>
        <p:txBody>
          <a:bodyPr/>
          <a:lstStyle/>
          <a:p>
            <a:r>
              <a:rPr lang="sv-SE"/>
              <a:t>Charlotta Idh  Sekretessklass Öppen</a:t>
            </a:r>
            <a:endParaRPr lang="en-GB" dirty="0"/>
          </a:p>
        </p:txBody>
      </p:sp>
      <p:sp>
        <p:nvSpPr>
          <p:cNvPr id="5" name="Platshållare för bildnummer 4"/>
          <p:cNvSpPr>
            <a:spLocks noGrp="1"/>
          </p:cNvSpPr>
          <p:nvPr>
            <p:ph type="sldNum" sz="quarter" idx="12"/>
          </p:nvPr>
        </p:nvSpPr>
        <p:spPr/>
        <p:txBody>
          <a:bodyPr/>
          <a:lstStyle/>
          <a:p>
            <a:fld id="{5964345D-335F-4612-993D-B883EA7E7204}" type="slidenum">
              <a:rPr lang="en-GB" smtClean="0"/>
              <a:t>3</a:t>
            </a:fld>
            <a:endParaRPr lang="en-GB"/>
          </a:p>
        </p:txBody>
      </p:sp>
      <p:sp>
        <p:nvSpPr>
          <p:cNvPr id="6" name="Rubrik 5"/>
          <p:cNvSpPr>
            <a:spLocks noGrp="1"/>
          </p:cNvSpPr>
          <p:nvPr>
            <p:ph type="ctrTitle"/>
          </p:nvPr>
        </p:nvSpPr>
        <p:spPr>
          <a:xfrm>
            <a:off x="467544" y="548680"/>
            <a:ext cx="7772400" cy="936104"/>
          </a:xfrm>
        </p:spPr>
        <p:txBody>
          <a:bodyPr/>
          <a:lstStyle/>
          <a:p>
            <a:r>
              <a:rPr lang="sv-SE" sz="3200" dirty="0"/>
              <a:t>Utgivna föreskrifter </a:t>
            </a:r>
            <a:br>
              <a:rPr lang="sv-SE" sz="3200" dirty="0"/>
            </a:br>
            <a:br>
              <a:rPr lang="sv-SE" b="0" dirty="0"/>
            </a:br>
            <a:br>
              <a:rPr lang="sv-SE" b="0" dirty="0"/>
            </a:br>
            <a:endParaRPr lang="sv-SE" dirty="0"/>
          </a:p>
        </p:txBody>
      </p:sp>
      <p:sp>
        <p:nvSpPr>
          <p:cNvPr id="9" name="Platshållare för innehåll 1"/>
          <p:cNvSpPr txBox="1">
            <a:spLocks/>
          </p:cNvSpPr>
          <p:nvPr/>
        </p:nvSpPr>
        <p:spPr>
          <a:xfrm>
            <a:off x="445476" y="1340768"/>
            <a:ext cx="8229600" cy="4353347"/>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lang="sv-SE" sz="2800" b="1"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anose="020B0604020202020204" pitchFamily="34" charset="0"/>
              <a:buNone/>
              <a:defRPr lang="sv-SE" sz="2800" b="1" kern="1200">
                <a:solidFill>
                  <a:schemeClr val="tx1">
                    <a:tint val="75000"/>
                  </a:schemeClr>
                </a:solidFill>
                <a:latin typeface="Arial" pitchFamily="34" charset="0"/>
                <a:ea typeface="+mn-ea"/>
                <a:cs typeface="Arial" pitchFamily="34" charset="0"/>
              </a:defRPr>
            </a:lvl2pPr>
            <a:lvl3pPr marL="914400" indent="0" algn="ctr" defTabSz="914400" rtl="0" eaLnBrk="1" latinLnBrk="0" hangingPunct="1">
              <a:spcBef>
                <a:spcPct val="20000"/>
              </a:spcBef>
              <a:buFont typeface="Arial" panose="020B0604020202020204" pitchFamily="34" charset="0"/>
              <a:buNone/>
              <a:defRPr lang="sv-SE" sz="2200" b="0" i="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lang="sv-SE" sz="2000" b="0" i="1"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lang="en-GB" sz="1800" b="0" i="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sv-SE" sz="2400" dirty="0">
                <a:solidFill>
                  <a:schemeClr val="tx1"/>
                </a:solidFill>
              </a:rPr>
              <a:t>SSMFS2021:4</a:t>
            </a:r>
            <a:r>
              <a:rPr lang="sv-SE" sz="2400" b="0" dirty="0">
                <a:solidFill>
                  <a:schemeClr val="tx1"/>
                </a:solidFill>
              </a:rPr>
              <a:t> - Strålsäkerhetsmyndighetens föreskrifter och allmänna råd om konstruktion av kärnkraftsreaktorer</a:t>
            </a:r>
          </a:p>
          <a:p>
            <a:pPr algn="l"/>
            <a:r>
              <a:rPr lang="sv-SE" sz="2400" dirty="0">
                <a:solidFill>
                  <a:schemeClr val="tx1"/>
                </a:solidFill>
              </a:rPr>
              <a:t>SSMFS2021:5</a:t>
            </a:r>
            <a:r>
              <a:rPr lang="sv-SE" sz="2400" b="0" dirty="0">
                <a:solidFill>
                  <a:schemeClr val="tx1"/>
                </a:solidFill>
              </a:rPr>
              <a:t> - Strålsäkerhetsmyndighetens föreskrifter och allmänna råd om värdering och redovisning av strålsäkerhet för kärnkraftsreaktorer</a:t>
            </a:r>
          </a:p>
          <a:p>
            <a:pPr algn="l"/>
            <a:r>
              <a:rPr lang="sv-SE" sz="2400" dirty="0">
                <a:solidFill>
                  <a:schemeClr val="tx1"/>
                </a:solidFill>
              </a:rPr>
              <a:t>SSMFS2021:6</a:t>
            </a:r>
            <a:r>
              <a:rPr lang="sv-SE" sz="2400" b="0" dirty="0">
                <a:solidFill>
                  <a:schemeClr val="tx1"/>
                </a:solidFill>
              </a:rPr>
              <a:t> - Strålsäkerhetsmyndighetens föreskrifter och allmänna råd om drift av kärnkraftsreaktorer </a:t>
            </a:r>
          </a:p>
          <a:p>
            <a:pPr algn="l"/>
            <a:endParaRPr lang="sv-SE" sz="2400" b="0" dirty="0">
              <a:solidFill>
                <a:schemeClr val="tx1"/>
              </a:solidFill>
            </a:endParaRPr>
          </a:p>
          <a:p>
            <a:pPr algn="l"/>
            <a:r>
              <a:rPr lang="sv-SE" sz="2400" dirty="0">
                <a:solidFill>
                  <a:schemeClr val="tx1"/>
                </a:solidFill>
              </a:rPr>
              <a:t>SSMFS2021:7</a:t>
            </a:r>
            <a:r>
              <a:rPr lang="sv-SE" sz="2400" b="0" dirty="0">
                <a:solidFill>
                  <a:schemeClr val="tx1"/>
                </a:solidFill>
              </a:rPr>
              <a:t> - Strålsäkerhetsmyndighetens föreskrifter om omhändertagande av kärntekniskt avfall </a:t>
            </a:r>
            <a:br>
              <a:rPr lang="sv-SE" dirty="0"/>
            </a:br>
            <a:endParaRPr lang="sv-SE" dirty="0"/>
          </a:p>
        </p:txBody>
      </p:sp>
    </p:spTree>
    <p:extLst>
      <p:ext uri="{BB962C8B-B14F-4D97-AF65-F5344CB8AC3E}">
        <p14:creationId xmlns:p14="http://schemas.microsoft.com/office/powerpoint/2010/main" val="2881977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696EF47F-9EAC-42F2-9A6B-01389DC531C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BC44CFAC-0BF2-436D-8011-F11BB99903F6}"/>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C3086AEE-D887-434B-AFBC-5921176860B5}"/>
              </a:ext>
            </a:extLst>
          </p:cNvPr>
          <p:cNvSpPr>
            <a:spLocks noGrp="1"/>
          </p:cNvSpPr>
          <p:nvPr>
            <p:ph type="sldNum" sz="quarter" idx="12"/>
          </p:nvPr>
        </p:nvSpPr>
        <p:spPr/>
        <p:txBody>
          <a:bodyPr/>
          <a:lstStyle/>
          <a:p>
            <a:fld id="{5964345D-335F-4612-993D-B883EA7E7204}" type="slidenum">
              <a:rPr lang="en-GB" smtClean="0"/>
              <a:t>30</a:t>
            </a:fld>
            <a:endParaRPr lang="en-GB"/>
          </a:p>
        </p:txBody>
      </p:sp>
      <p:sp>
        <p:nvSpPr>
          <p:cNvPr id="9" name="Underrubrik 8">
            <a:extLst>
              <a:ext uri="{FF2B5EF4-FFF2-40B4-BE49-F238E27FC236}">
                <a16:creationId xmlns:a16="http://schemas.microsoft.com/office/drawing/2014/main" id="{0ECEAFC9-A0B5-4727-9F44-E8AC847787D9}"/>
              </a:ext>
            </a:extLst>
          </p:cNvPr>
          <p:cNvSpPr>
            <a:spLocks noGrp="1"/>
          </p:cNvSpPr>
          <p:nvPr>
            <p:ph type="subTitle" idx="1"/>
          </p:nvPr>
        </p:nvSpPr>
        <p:spPr>
          <a:xfrm>
            <a:off x="482844" y="4925963"/>
            <a:ext cx="7689556" cy="1224880"/>
          </a:xfrm>
        </p:spPr>
        <p:txBody>
          <a:bodyPr/>
          <a:lstStyle/>
          <a:p>
            <a:pPr algn="l"/>
            <a:r>
              <a:rPr lang="sv-S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Icke-kvantitativ term som omfattar tillgänglighet och dess påverkande faktorer funktionssäkerhet, underhållsmässighet och underhållssäkerhet. Driftsäkerhet hos en struktur, system eller komponent kan beskrivas som dess förmåga att utföra en avsedd funktion när det krävs</a:t>
            </a:r>
            <a:r>
              <a:rPr lang="sv-SE" sz="1600" dirty="0">
                <a:effectLst/>
                <a:latin typeface="Calibri" panose="020F0502020204030204" pitchFamily="34" charset="0"/>
                <a:ea typeface="Calibri" panose="020F0502020204030204" pitchFamily="34" charset="0"/>
                <a:cs typeface="Times New Roman" panose="02020603050405020304" pitchFamily="18" charset="0"/>
              </a:rPr>
              <a:t>.</a:t>
            </a:r>
            <a:endParaRPr lang="sv-SE" sz="1600" dirty="0"/>
          </a:p>
        </p:txBody>
      </p:sp>
      <p:pic>
        <p:nvPicPr>
          <p:cNvPr id="7" name="Platshållare för innehåll 6">
            <a:extLst>
              <a:ext uri="{FF2B5EF4-FFF2-40B4-BE49-F238E27FC236}">
                <a16:creationId xmlns:a16="http://schemas.microsoft.com/office/drawing/2014/main" id="{149C390B-9306-46EC-B9F6-AA13AE5260B5}"/>
              </a:ext>
            </a:extLst>
          </p:cNvPr>
          <p:cNvPicPr>
            <a:picLocks noGrp="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395536" y="671029"/>
            <a:ext cx="7742238" cy="4103687"/>
          </a:xfrm>
          <a:prstGeom prst="rect">
            <a:avLst/>
          </a:prstGeom>
          <a:noFill/>
          <a:ln>
            <a:noFill/>
          </a:ln>
        </p:spPr>
      </p:pic>
    </p:spTree>
    <p:extLst>
      <p:ext uri="{BB962C8B-B14F-4D97-AF65-F5344CB8AC3E}">
        <p14:creationId xmlns:p14="http://schemas.microsoft.com/office/powerpoint/2010/main" val="2467587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3133913-2DDE-4DE7-B886-F348FE79A0AD}"/>
              </a:ext>
            </a:extLst>
          </p:cNvPr>
          <p:cNvSpPr>
            <a:spLocks noGrp="1"/>
          </p:cNvSpPr>
          <p:nvPr>
            <p:ph idx="1"/>
          </p:nvPr>
        </p:nvSpPr>
        <p:spPr>
          <a:xfrm>
            <a:off x="457200" y="1403874"/>
            <a:ext cx="8229600" cy="4577397"/>
          </a:xfrm>
        </p:spPr>
        <p:txBody>
          <a:bodyPr/>
          <a:lstStyle/>
          <a:p>
            <a:pPr marL="0" indent="0">
              <a:lnSpc>
                <a:spcPct val="107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Möjligt och rimligt</a:t>
            </a:r>
            <a:endParaRPr lang="sv-SE"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En avvägning mellan </a:t>
            </a:r>
            <a:r>
              <a:rPr lang="sv-SE" sz="1800" dirty="0">
                <a:effectLst/>
                <a:latin typeface="LiberationSerif"/>
                <a:ea typeface="Calibri" panose="020F0502020204030204" pitchFamily="34" charset="0"/>
                <a:cs typeface="LiberationSerif"/>
              </a:rPr>
              <a:t>nyttan för </a:t>
            </a:r>
            <a:r>
              <a:rPr lang="sv-SE" sz="1800" i="1" dirty="0">
                <a:effectLst/>
                <a:latin typeface="LiberationSerif"/>
                <a:ea typeface="Calibri" panose="020F0502020204030204" pitchFamily="34" charset="0"/>
                <a:cs typeface="LiberationSerif"/>
              </a:rPr>
              <a:t>strålsäkerheten</a:t>
            </a:r>
            <a:r>
              <a:rPr lang="sv-SE" sz="1800" dirty="0">
                <a:effectLst/>
                <a:latin typeface="LiberationSerif"/>
                <a:ea typeface="Calibri" panose="020F0502020204030204" pitchFamily="34" charset="0"/>
                <a:cs typeface="LiberationSerif"/>
              </a:rPr>
              <a:t> </a:t>
            </a:r>
            <a:r>
              <a:rPr lang="sv-SE" sz="1800" dirty="0">
                <a:effectLst/>
                <a:latin typeface="Calibri" panose="020F0502020204030204" pitchFamily="34" charset="0"/>
                <a:ea typeface="Calibri" panose="020F0502020204030204" pitchFamily="34" charset="0"/>
                <a:cs typeface="Times New Roman" panose="02020603050405020304" pitchFamily="18" charset="0"/>
              </a:rPr>
              <a:t>och kostnaden för olika </a:t>
            </a:r>
            <a:r>
              <a:rPr lang="sv-SE" sz="1800" dirty="0">
                <a:effectLst/>
                <a:latin typeface="LiberationSerif"/>
                <a:ea typeface="Calibri" panose="020F0502020204030204" pitchFamily="34" charset="0"/>
                <a:cs typeface="LiberationSerif"/>
              </a:rPr>
              <a:t>åtgärder.</a:t>
            </a:r>
            <a:br>
              <a:rPr lang="sv-SE" sz="1800" dirty="0">
                <a:effectLst/>
                <a:latin typeface="LiberationSerif"/>
                <a:ea typeface="Calibri" panose="020F0502020204030204" pitchFamily="34" charset="0"/>
                <a:cs typeface="LiberationSerif"/>
              </a:rPr>
            </a:br>
            <a:r>
              <a:rPr lang="sv-SE" sz="1800" dirty="0">
                <a:effectLst/>
                <a:latin typeface="LiberationSerif"/>
                <a:ea typeface="Calibri" panose="020F0502020204030204" pitchFamily="34" charset="0"/>
                <a:cs typeface="LiberationSerif"/>
              </a:rPr>
              <a:t>[baseras på allmän praxis]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Används I ett stort antal bestämmelser i syfte att möjliggöra en </a:t>
            </a:r>
            <a:r>
              <a:rPr lang="sv-SE" sz="1800" b="0" dirty="0">
                <a:effectLst/>
                <a:latin typeface="LiberationSerif"/>
                <a:ea typeface="Calibri" panose="020F0502020204030204" pitchFamily="34" charset="0"/>
                <a:cs typeface="LiberationSerif"/>
              </a:rPr>
              <a:t>flexibilitet där bedömningar och avvägningar behöver göras i enskilda fall där en strikt t</a:t>
            </a:r>
            <a:r>
              <a:rPr lang="sv-SE" sz="1800" b="0" dirty="0">
                <a:effectLst/>
                <a:latin typeface="Calibri" panose="020F0502020204030204" pitchFamily="34" charset="0"/>
                <a:ea typeface="Calibri" panose="020F0502020204030204" pitchFamily="34" charset="0"/>
                <a:cs typeface="Times New Roman" panose="02020603050405020304" pitchFamily="18" charset="0"/>
              </a:rPr>
              <a:t>illämpning av ett krav kan vara mycket utmanande för framförallt befintliga kärnkraftverk. Den specifika innebörden ska preciseras i respektive paragrafs vägledningstext.</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SSM skriver i vägledningarnas kapitel 1 till SSMFS 2021:4, :5 och :6 </a:t>
            </a:r>
          </a:p>
          <a:p>
            <a:pPr marL="0" indent="0">
              <a:lnSpc>
                <a:spcPct val="107000"/>
              </a:lnSpc>
              <a:spcAft>
                <a:spcPts val="800"/>
              </a:spcAft>
              <a:buNone/>
            </a:pPr>
            <a:r>
              <a:rPr lang="sv-SE" sz="1800" b="0" dirty="0">
                <a:effectLst/>
                <a:latin typeface="Calibri" panose="020F0502020204030204" pitchFamily="34" charset="0"/>
                <a:ea typeface="Calibri" panose="020F0502020204030204" pitchFamily="34" charset="0"/>
                <a:cs typeface="Times New Roman" panose="02020603050405020304" pitchFamily="18" charset="0"/>
              </a:rPr>
              <a:t>”</a:t>
            </a:r>
            <a:r>
              <a:rPr lang="sv-SE" sz="1800" b="0" i="1" dirty="0">
                <a:effectLst/>
                <a:latin typeface="Calibri" panose="020F0502020204030204" pitchFamily="34" charset="0"/>
                <a:ea typeface="Calibri" panose="020F0502020204030204" pitchFamily="34" charset="0"/>
                <a:cs typeface="Times New Roman" panose="02020603050405020304" pitchFamily="18" charset="0"/>
              </a:rPr>
              <a:t>uttrycket så långt som det är möjligt och rimligt ses som en möjlighet att utifrån ett helhetsperspektiv göra riskinformerade och för strålsäkerheten balanserade va</a:t>
            </a:r>
            <a:r>
              <a:rPr lang="sv-SE" sz="1800" b="0" dirty="0">
                <a:effectLst/>
                <a:latin typeface="Calibri" panose="020F0502020204030204" pitchFamily="34" charset="0"/>
                <a:ea typeface="Calibri" panose="020F0502020204030204" pitchFamily="34" charset="0"/>
                <a:cs typeface="Times New Roman" panose="02020603050405020304" pitchFamily="18" charset="0"/>
              </a:rPr>
              <a:t>l”</a:t>
            </a:r>
          </a:p>
          <a:p>
            <a:pPr marL="0" indent="0">
              <a:lnSpc>
                <a:spcPct val="107000"/>
              </a:lnSpc>
              <a:spcAft>
                <a:spcPts val="800"/>
              </a:spcAft>
              <a:buNone/>
            </a:pPr>
            <a:endParaRPr lang="sv-SE"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datum 2">
            <a:extLst>
              <a:ext uri="{FF2B5EF4-FFF2-40B4-BE49-F238E27FC236}">
                <a16:creationId xmlns:a16="http://schemas.microsoft.com/office/drawing/2014/main" id="{FB3696AD-E320-4EE7-8559-A24CF4B24F16}"/>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E3F5BAB5-E82B-4775-872E-5CB6C69A7715}"/>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9DD038DE-CB53-44F2-A52B-9B04CB3CB251}"/>
              </a:ext>
            </a:extLst>
          </p:cNvPr>
          <p:cNvSpPr>
            <a:spLocks noGrp="1"/>
          </p:cNvSpPr>
          <p:nvPr>
            <p:ph type="sldNum" sz="quarter" idx="12"/>
          </p:nvPr>
        </p:nvSpPr>
        <p:spPr/>
        <p:txBody>
          <a:bodyPr/>
          <a:lstStyle/>
          <a:p>
            <a:fld id="{5964345D-335F-4612-993D-B883EA7E7204}" type="slidenum">
              <a:rPr lang="en-GB" smtClean="0"/>
              <a:t>31</a:t>
            </a:fld>
            <a:endParaRPr lang="en-GB"/>
          </a:p>
        </p:txBody>
      </p:sp>
      <p:sp>
        <p:nvSpPr>
          <p:cNvPr id="6" name="Rubrik 5">
            <a:extLst>
              <a:ext uri="{FF2B5EF4-FFF2-40B4-BE49-F238E27FC236}">
                <a16:creationId xmlns:a16="http://schemas.microsoft.com/office/drawing/2014/main" id="{2C5B1323-E937-4A83-9280-C2682CFD7900}"/>
              </a:ext>
            </a:extLst>
          </p:cNvPr>
          <p:cNvSpPr>
            <a:spLocks noGrp="1"/>
          </p:cNvSpPr>
          <p:nvPr>
            <p:ph type="title"/>
          </p:nvPr>
        </p:nvSpPr>
        <p:spPr>
          <a:xfrm>
            <a:off x="-22689" y="139721"/>
            <a:ext cx="8229600" cy="792088"/>
          </a:xfrm>
        </p:spPr>
        <p:txBody>
          <a:bodyPr/>
          <a:lstStyle/>
          <a:p>
            <a:r>
              <a:rPr lang="sv-SE" sz="3600" dirty="0" err="1"/>
              <a:t>KSKGs</a:t>
            </a:r>
            <a:r>
              <a:rPr lang="sv-SE" sz="3600" dirty="0"/>
              <a:t> ordlista och några viktiga begrepp</a:t>
            </a:r>
          </a:p>
        </p:txBody>
      </p:sp>
    </p:spTree>
    <p:extLst>
      <p:ext uri="{BB962C8B-B14F-4D97-AF65-F5344CB8AC3E}">
        <p14:creationId xmlns:p14="http://schemas.microsoft.com/office/powerpoint/2010/main" val="2434480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FE627ADD-D9BA-4B6A-A6CB-94E13AC30907}"/>
              </a:ext>
            </a:extLst>
          </p:cNvPr>
          <p:cNvSpPr>
            <a:spLocks noGrp="1"/>
          </p:cNvSpPr>
          <p:nvPr>
            <p:ph idx="1"/>
          </p:nvPr>
        </p:nvSpPr>
        <p:spPr>
          <a:xfrm>
            <a:off x="611560" y="1124744"/>
            <a:ext cx="8229600" cy="4353347"/>
          </a:xfrm>
        </p:spPr>
        <p:txBody>
          <a:bodyPr/>
          <a:lstStyle/>
          <a:p>
            <a:r>
              <a:rPr lang="sv-SE" sz="2400" dirty="0"/>
              <a:t>Stor förändring kommer att ta tid 5-10 år?</a:t>
            </a:r>
          </a:p>
          <a:p>
            <a:r>
              <a:rPr lang="sv-SE" sz="2400" dirty="0"/>
              <a:t>Omfattande arbete för TH</a:t>
            </a:r>
          </a:p>
          <a:p>
            <a:r>
              <a:rPr lang="sv-SE" sz="2400" dirty="0"/>
              <a:t>MTO risk måste hanteras med tid, systematik, redovisning, utbildning</a:t>
            </a:r>
          </a:p>
          <a:p>
            <a:r>
              <a:rPr lang="sv-SE" sz="2400" dirty="0"/>
              <a:t>Ursprungliga konstruktionsprinciper måste bevaras och möta nya begrepp i utförlig redovisning</a:t>
            </a:r>
          </a:p>
          <a:p>
            <a:r>
              <a:rPr lang="sv-SE" sz="2400" dirty="0"/>
              <a:t>Samverkan TH - KSKG - Tolkningar</a:t>
            </a:r>
          </a:p>
          <a:p>
            <a:r>
              <a:rPr lang="sv-SE" sz="2400" dirty="0"/>
              <a:t>Möjlighet att utveckla verksamheter och kompetens kring strålsäkerhet</a:t>
            </a:r>
          </a:p>
          <a:p>
            <a:pPr marL="0" indent="0">
              <a:buNone/>
            </a:pPr>
            <a:endParaRPr lang="sv-SE" sz="2400" dirty="0"/>
          </a:p>
          <a:p>
            <a:pPr marL="0" indent="0">
              <a:buNone/>
            </a:pPr>
            <a:r>
              <a:rPr lang="sv-SE" sz="2400" dirty="0"/>
              <a:t>		Tack för er uppmärksamhet!</a:t>
            </a:r>
          </a:p>
          <a:p>
            <a:endParaRPr lang="sv-SE" dirty="0"/>
          </a:p>
          <a:p>
            <a:endParaRPr lang="sv-SE" dirty="0"/>
          </a:p>
        </p:txBody>
      </p:sp>
      <p:sp>
        <p:nvSpPr>
          <p:cNvPr id="3" name="Platshållare för datum 2">
            <a:extLst>
              <a:ext uri="{FF2B5EF4-FFF2-40B4-BE49-F238E27FC236}">
                <a16:creationId xmlns:a16="http://schemas.microsoft.com/office/drawing/2014/main" id="{10296CB9-9B3A-4D22-AB93-4A35D15A4B45}"/>
              </a:ext>
            </a:extLst>
          </p:cNvPr>
          <p:cNvSpPr>
            <a:spLocks noGrp="1"/>
          </p:cNvSpPr>
          <p:nvPr>
            <p:ph type="dt" sz="half" idx="10"/>
          </p:nvPr>
        </p:nvSpPr>
        <p:spPr/>
        <p:txBody>
          <a:bodyPr/>
          <a:lstStyle/>
          <a:p>
            <a:r>
              <a:rPr lang="sv-SE"/>
              <a:t>2022-04-29</a:t>
            </a:r>
            <a:endParaRPr lang="en-GB"/>
          </a:p>
        </p:txBody>
      </p:sp>
      <p:sp>
        <p:nvSpPr>
          <p:cNvPr id="4" name="Platshållare för sidfot 3">
            <a:extLst>
              <a:ext uri="{FF2B5EF4-FFF2-40B4-BE49-F238E27FC236}">
                <a16:creationId xmlns:a16="http://schemas.microsoft.com/office/drawing/2014/main" id="{2A32983B-FC72-4B05-AE22-47167EAC1D8F}"/>
              </a:ext>
            </a:extLst>
          </p:cNvPr>
          <p:cNvSpPr>
            <a:spLocks noGrp="1"/>
          </p:cNvSpPr>
          <p:nvPr>
            <p:ph type="ftr" sz="quarter" idx="11"/>
          </p:nvPr>
        </p:nvSpPr>
        <p:spPr/>
        <p:txBody>
          <a:bodyPr/>
          <a:lstStyle/>
          <a:p>
            <a:r>
              <a:rPr lang="sv-SE"/>
              <a:t>Charlotta Idh  Sekretessklass Öppen</a:t>
            </a:r>
            <a:endParaRPr lang="en-GB"/>
          </a:p>
        </p:txBody>
      </p:sp>
      <p:sp>
        <p:nvSpPr>
          <p:cNvPr id="5" name="Platshållare för bildnummer 4">
            <a:extLst>
              <a:ext uri="{FF2B5EF4-FFF2-40B4-BE49-F238E27FC236}">
                <a16:creationId xmlns:a16="http://schemas.microsoft.com/office/drawing/2014/main" id="{DE4D3400-A539-4186-A24A-A99CB365AC48}"/>
              </a:ext>
            </a:extLst>
          </p:cNvPr>
          <p:cNvSpPr>
            <a:spLocks noGrp="1"/>
          </p:cNvSpPr>
          <p:nvPr>
            <p:ph type="sldNum" sz="quarter" idx="12"/>
          </p:nvPr>
        </p:nvSpPr>
        <p:spPr/>
        <p:txBody>
          <a:bodyPr/>
          <a:lstStyle/>
          <a:p>
            <a:fld id="{5964345D-335F-4612-993D-B883EA7E7204}" type="slidenum">
              <a:rPr lang="en-GB" smtClean="0"/>
              <a:t>32</a:t>
            </a:fld>
            <a:endParaRPr lang="en-GB"/>
          </a:p>
        </p:txBody>
      </p:sp>
      <p:sp>
        <p:nvSpPr>
          <p:cNvPr id="6" name="Rubrik 5">
            <a:extLst>
              <a:ext uri="{FF2B5EF4-FFF2-40B4-BE49-F238E27FC236}">
                <a16:creationId xmlns:a16="http://schemas.microsoft.com/office/drawing/2014/main" id="{9ABCE4BA-51E7-4927-90AE-754043725920}"/>
              </a:ext>
            </a:extLst>
          </p:cNvPr>
          <p:cNvSpPr>
            <a:spLocks noGrp="1"/>
          </p:cNvSpPr>
          <p:nvPr>
            <p:ph type="title"/>
          </p:nvPr>
        </p:nvSpPr>
        <p:spPr>
          <a:xfrm>
            <a:off x="17878" y="168656"/>
            <a:ext cx="8229600" cy="792088"/>
          </a:xfrm>
        </p:spPr>
        <p:txBody>
          <a:bodyPr/>
          <a:lstStyle/>
          <a:p>
            <a:r>
              <a:rPr lang="sv-SE" sz="3600" dirty="0"/>
              <a:t>Summering och framåtblick</a:t>
            </a:r>
            <a:br>
              <a:rPr lang="sv-SE" sz="3600" dirty="0"/>
            </a:br>
            <a:endParaRPr lang="sv-SE" dirty="0"/>
          </a:p>
        </p:txBody>
      </p:sp>
    </p:spTree>
    <p:extLst>
      <p:ext uri="{BB962C8B-B14F-4D97-AF65-F5344CB8AC3E}">
        <p14:creationId xmlns:p14="http://schemas.microsoft.com/office/powerpoint/2010/main" val="223434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t>2022-04-29</a:t>
            </a:r>
            <a:endParaRPr lang="en-GB" dirty="0"/>
          </a:p>
        </p:txBody>
      </p:sp>
      <p:sp>
        <p:nvSpPr>
          <p:cNvPr id="4" name="Platshållare för sidfot 3"/>
          <p:cNvSpPr>
            <a:spLocks noGrp="1"/>
          </p:cNvSpPr>
          <p:nvPr>
            <p:ph type="ftr" sz="quarter" idx="11"/>
          </p:nvPr>
        </p:nvSpPr>
        <p:spPr/>
        <p:txBody>
          <a:bodyPr/>
          <a:lstStyle/>
          <a:p>
            <a:r>
              <a:rPr lang="sv-SE"/>
              <a:t>Charlotta Idh  Sekretessklass Öppen</a:t>
            </a:r>
            <a:endParaRPr lang="en-GB" dirty="0"/>
          </a:p>
        </p:txBody>
      </p:sp>
      <p:sp>
        <p:nvSpPr>
          <p:cNvPr id="5" name="Platshållare för bildnummer 4"/>
          <p:cNvSpPr>
            <a:spLocks noGrp="1"/>
          </p:cNvSpPr>
          <p:nvPr>
            <p:ph type="sldNum" sz="quarter" idx="12"/>
          </p:nvPr>
        </p:nvSpPr>
        <p:spPr/>
        <p:txBody>
          <a:bodyPr/>
          <a:lstStyle/>
          <a:p>
            <a:fld id="{5964345D-335F-4612-993D-B883EA7E7204}" type="slidenum">
              <a:rPr lang="en-GB" smtClean="0"/>
              <a:t>4</a:t>
            </a:fld>
            <a:endParaRPr lang="en-GB"/>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11227"/>
            <a:ext cx="9144000" cy="4654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171" y="764704"/>
            <a:ext cx="8660493"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827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67544" y="1628800"/>
            <a:ext cx="8229600" cy="4353347"/>
          </a:xfrm>
        </p:spPr>
        <p:txBody>
          <a:bodyPr/>
          <a:lstStyle/>
          <a:p>
            <a:pPr marL="0" indent="0">
              <a:buNone/>
            </a:pPr>
            <a:r>
              <a:rPr lang="sv-SE" sz="2400" b="0" dirty="0"/>
              <a:t>Ett hierarkiskt regelverk i tre nivåer med gradvis ökande detaljeringsgrad.</a:t>
            </a:r>
          </a:p>
          <a:p>
            <a:pPr marL="0" indent="0">
              <a:buNone/>
            </a:pPr>
            <a:endParaRPr lang="sv-SE" sz="2400" b="0" dirty="0"/>
          </a:p>
          <a:p>
            <a:pPr lvl="1"/>
            <a:r>
              <a:rPr lang="sv-SE" sz="2000" b="0" dirty="0"/>
              <a:t>Nivå 1 är redan utgiven i form av SSMFS 2018:1 (även kallad SSMFS-G).</a:t>
            </a:r>
          </a:p>
          <a:p>
            <a:pPr marL="457200" lvl="1" indent="0">
              <a:buNone/>
            </a:pPr>
            <a:endParaRPr lang="sv-SE" sz="2000" b="0" dirty="0"/>
          </a:p>
          <a:p>
            <a:pPr lvl="1"/>
            <a:r>
              <a:rPr lang="sv-SE" sz="2000" b="0" dirty="0"/>
              <a:t>Nivå 2 innehåller tre föreskrifter för reaktorer: Konstruktion, Analys och Drift (KAD)</a:t>
            </a:r>
          </a:p>
          <a:p>
            <a:pPr marL="457200" lvl="1" indent="0">
              <a:buNone/>
            </a:pPr>
            <a:endParaRPr lang="sv-SE" sz="2000" b="0" dirty="0"/>
          </a:p>
          <a:p>
            <a:pPr lvl="1"/>
            <a:r>
              <a:rPr lang="sv-SE" sz="2000" b="0" dirty="0"/>
              <a:t>Nivå 3 innehåller ytterligare ökad detaljeringsgrad (</a:t>
            </a:r>
            <a:r>
              <a:rPr lang="sv-SE" sz="2000" b="0" dirty="0" err="1"/>
              <a:t>ex.vis</a:t>
            </a:r>
            <a:r>
              <a:rPr lang="sv-SE" sz="2000" b="0" dirty="0"/>
              <a:t> Omhändertagande av kärntekniskt avfall, Kärnämneskontroll).</a:t>
            </a:r>
          </a:p>
        </p:txBody>
      </p:sp>
      <p:sp>
        <p:nvSpPr>
          <p:cNvPr id="3" name="Platshållare för datum 2"/>
          <p:cNvSpPr>
            <a:spLocks noGrp="1"/>
          </p:cNvSpPr>
          <p:nvPr>
            <p:ph type="dt" sz="half" idx="10"/>
          </p:nvPr>
        </p:nvSpPr>
        <p:spPr/>
        <p:txBody>
          <a:bodyPr/>
          <a:lstStyle/>
          <a:p>
            <a:r>
              <a:rPr lang="sv-SE"/>
              <a:t>2022-04-29</a:t>
            </a:r>
            <a:endParaRPr lang="en-GB" dirty="0"/>
          </a:p>
        </p:txBody>
      </p:sp>
      <p:sp>
        <p:nvSpPr>
          <p:cNvPr id="4" name="Platshållare för sidfot 3"/>
          <p:cNvSpPr>
            <a:spLocks noGrp="1"/>
          </p:cNvSpPr>
          <p:nvPr>
            <p:ph type="ftr" sz="quarter" idx="11"/>
          </p:nvPr>
        </p:nvSpPr>
        <p:spPr/>
        <p:txBody>
          <a:bodyPr/>
          <a:lstStyle/>
          <a:p>
            <a:r>
              <a:rPr lang="sv-SE"/>
              <a:t>Charlotta Idh  Sekretessklass Öppen</a:t>
            </a:r>
            <a:endParaRPr lang="en-GB" dirty="0"/>
          </a:p>
        </p:txBody>
      </p:sp>
      <p:sp>
        <p:nvSpPr>
          <p:cNvPr id="5" name="Platshållare för bildnummer 4"/>
          <p:cNvSpPr>
            <a:spLocks noGrp="1"/>
          </p:cNvSpPr>
          <p:nvPr>
            <p:ph type="sldNum" sz="quarter" idx="12"/>
          </p:nvPr>
        </p:nvSpPr>
        <p:spPr/>
        <p:txBody>
          <a:bodyPr/>
          <a:lstStyle/>
          <a:p>
            <a:fld id="{5964345D-335F-4612-993D-B883EA7E7204}" type="slidenum">
              <a:rPr lang="en-GB" smtClean="0"/>
              <a:t>5</a:t>
            </a:fld>
            <a:endParaRPr lang="en-GB"/>
          </a:p>
        </p:txBody>
      </p:sp>
      <p:sp>
        <p:nvSpPr>
          <p:cNvPr id="6" name="Rubrik 5"/>
          <p:cNvSpPr>
            <a:spLocks noGrp="1"/>
          </p:cNvSpPr>
          <p:nvPr>
            <p:ph type="title"/>
          </p:nvPr>
        </p:nvSpPr>
        <p:spPr>
          <a:xfrm>
            <a:off x="179512" y="692696"/>
            <a:ext cx="8229600" cy="792088"/>
          </a:xfrm>
        </p:spPr>
        <p:txBody>
          <a:bodyPr/>
          <a:lstStyle/>
          <a:p>
            <a:r>
              <a:rPr lang="sv-SE" dirty="0"/>
              <a:t>Generellt upplägg nya SSMFS</a:t>
            </a:r>
          </a:p>
        </p:txBody>
      </p:sp>
    </p:spTree>
    <p:extLst>
      <p:ext uri="{BB962C8B-B14F-4D97-AF65-F5344CB8AC3E}">
        <p14:creationId xmlns:p14="http://schemas.microsoft.com/office/powerpoint/2010/main" val="2828545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t>2022-04-29</a:t>
            </a:r>
            <a:endParaRPr lang="en-GB" dirty="0"/>
          </a:p>
        </p:txBody>
      </p:sp>
      <p:sp>
        <p:nvSpPr>
          <p:cNvPr id="4" name="Platshållare för sidfot 3"/>
          <p:cNvSpPr>
            <a:spLocks noGrp="1"/>
          </p:cNvSpPr>
          <p:nvPr>
            <p:ph type="ftr" sz="quarter" idx="11"/>
          </p:nvPr>
        </p:nvSpPr>
        <p:spPr/>
        <p:txBody>
          <a:bodyPr/>
          <a:lstStyle/>
          <a:p>
            <a:r>
              <a:rPr lang="sv-SE"/>
              <a:t>Charlotta Idh  Sekretessklass Öppen</a:t>
            </a:r>
            <a:endParaRPr lang="en-GB" dirty="0"/>
          </a:p>
        </p:txBody>
      </p:sp>
      <p:sp>
        <p:nvSpPr>
          <p:cNvPr id="5" name="Platshållare för bildnummer 4"/>
          <p:cNvSpPr>
            <a:spLocks noGrp="1"/>
          </p:cNvSpPr>
          <p:nvPr>
            <p:ph type="sldNum" sz="quarter" idx="12"/>
          </p:nvPr>
        </p:nvSpPr>
        <p:spPr/>
        <p:txBody>
          <a:bodyPr/>
          <a:lstStyle/>
          <a:p>
            <a:fld id="{5964345D-335F-4612-993D-B883EA7E7204}" type="slidenum">
              <a:rPr lang="en-GB" smtClean="0"/>
              <a:t>6</a:t>
            </a:fld>
            <a:endParaRPr lang="en-GB"/>
          </a:p>
        </p:txBody>
      </p:sp>
      <p:sp>
        <p:nvSpPr>
          <p:cNvPr id="6" name="Rubrik 5"/>
          <p:cNvSpPr>
            <a:spLocks noGrp="1"/>
          </p:cNvSpPr>
          <p:nvPr>
            <p:ph type="ctrTitle"/>
          </p:nvPr>
        </p:nvSpPr>
        <p:spPr>
          <a:xfrm>
            <a:off x="683568" y="980728"/>
            <a:ext cx="7772400" cy="1470025"/>
          </a:xfrm>
        </p:spPr>
        <p:txBody>
          <a:bodyPr/>
          <a:lstStyle/>
          <a:p>
            <a:r>
              <a:rPr lang="sv-SE" dirty="0"/>
              <a:t>Generellt upplägg nya SSMFS</a:t>
            </a:r>
          </a:p>
        </p:txBody>
      </p:sp>
      <p:sp>
        <p:nvSpPr>
          <p:cNvPr id="2" name="Platshållare för innehåll 1"/>
          <p:cNvSpPr>
            <a:spLocks noGrp="1"/>
          </p:cNvSpPr>
          <p:nvPr>
            <p:ph type="subTitle" idx="1"/>
          </p:nvPr>
        </p:nvSpPr>
        <p:spPr>
          <a:xfrm>
            <a:off x="1043608" y="2204864"/>
            <a:ext cx="6984776" cy="1752600"/>
          </a:xfrm>
        </p:spPr>
        <p:txBody>
          <a:bodyPr/>
          <a:lstStyle/>
          <a:p>
            <a:pPr algn="l"/>
            <a:r>
              <a:rPr lang="sv-SE" dirty="0"/>
              <a:t>Hierarkisk struktur</a:t>
            </a:r>
          </a:p>
          <a:p>
            <a:pPr algn="l"/>
            <a:r>
              <a:rPr lang="sv-SE" dirty="0"/>
              <a:t>Samreglering, terminologi, nomenklatur</a:t>
            </a:r>
          </a:p>
          <a:p>
            <a:pPr algn="l"/>
            <a:r>
              <a:rPr lang="sv-SE" dirty="0"/>
              <a:t>Bestämmelser med tillhörande vägledningsdokument</a:t>
            </a:r>
          </a:p>
          <a:p>
            <a:pPr algn="l"/>
            <a:r>
              <a:rPr lang="sv-SE" dirty="0"/>
              <a:t>Internationella förlagor</a:t>
            </a:r>
          </a:p>
          <a:p>
            <a:pPr algn="l"/>
            <a:endParaRPr lang="sv-SE" dirty="0"/>
          </a:p>
        </p:txBody>
      </p:sp>
    </p:spTree>
    <p:extLst>
      <p:ext uri="{BB962C8B-B14F-4D97-AF65-F5344CB8AC3E}">
        <p14:creationId xmlns:p14="http://schemas.microsoft.com/office/powerpoint/2010/main" val="4209638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latshållare för innehåll 7">
            <a:extLst>
              <a:ext uri="{FF2B5EF4-FFF2-40B4-BE49-F238E27FC236}">
                <a16:creationId xmlns:a16="http://schemas.microsoft.com/office/drawing/2014/main" id="{22479772-822F-4E2E-A6A7-B7C0CF0A4A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3189" y="1773238"/>
            <a:ext cx="6717622" cy="4352925"/>
          </a:xfrm>
        </p:spPr>
      </p:pic>
      <p:sp>
        <p:nvSpPr>
          <p:cNvPr id="3" name="Platshållare för datum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100" b="0" i="1" u="none" strike="noStrike" kern="1200" cap="none" spc="0" normalizeH="0" baseline="0" noProof="0">
                <a:ln>
                  <a:noFill/>
                </a:ln>
                <a:solidFill>
                  <a:srgbClr val="B8B8B8"/>
                </a:solidFill>
                <a:effectLst/>
                <a:uLnTx/>
                <a:uFillTx/>
                <a:latin typeface="Arial"/>
                <a:ea typeface="+mn-ea"/>
                <a:cs typeface="+mn-cs"/>
              </a:rPr>
              <a:t>2022-04-29</a:t>
            </a:r>
            <a:endParaRPr kumimoji="0" lang="en-GB" sz="1100" b="0" i="1" u="none" strike="noStrike" kern="1200" cap="none" spc="0" normalizeH="0" baseline="0" noProof="0" dirty="0">
              <a:ln>
                <a:noFill/>
              </a:ln>
              <a:solidFill>
                <a:srgbClr val="B8B8B8"/>
              </a:solidFill>
              <a:effectLst/>
              <a:uLnTx/>
              <a:uFillTx/>
              <a:latin typeface="Arial"/>
              <a:ea typeface="+mn-ea"/>
              <a:cs typeface="+mn-cs"/>
            </a:endParaRPr>
          </a:p>
        </p:txBody>
      </p:sp>
      <p:sp>
        <p:nvSpPr>
          <p:cNvPr id="4" name="Platshållare för sidfot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100" b="0" i="1" u="none" strike="noStrike" kern="1200" cap="none" spc="0" normalizeH="0" baseline="0" noProof="0">
                <a:ln>
                  <a:noFill/>
                </a:ln>
                <a:solidFill>
                  <a:srgbClr val="B8B8B8"/>
                </a:solidFill>
                <a:effectLst/>
                <a:uLnTx/>
                <a:uFillTx/>
                <a:latin typeface="Arial"/>
                <a:ea typeface="+mn-ea"/>
                <a:cs typeface="+mn-cs"/>
              </a:rPr>
              <a:t>Charlotta Idh  Sekretessklass Öppen</a:t>
            </a:r>
            <a:endParaRPr kumimoji="0" lang="en-GB" sz="1100" b="0" i="1" u="none" strike="noStrike" kern="1200" cap="none" spc="0" normalizeH="0" baseline="0" noProof="0" dirty="0">
              <a:ln>
                <a:noFill/>
              </a:ln>
              <a:solidFill>
                <a:srgbClr val="B8B8B8"/>
              </a:solidFill>
              <a:effectLst/>
              <a:uLnTx/>
              <a:uFillTx/>
              <a:latin typeface="Arial"/>
              <a:ea typeface="+mn-ea"/>
              <a:cs typeface="+mn-cs"/>
            </a:endParaRPr>
          </a:p>
        </p:txBody>
      </p:sp>
      <p:sp>
        <p:nvSpPr>
          <p:cNvPr id="5" name="Platshållare för bildnumm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964345D-335F-4612-993D-B883EA7E7204}" type="slidenum">
              <a:rPr kumimoji="0" lang="en-GB" sz="1100" b="0" i="1" u="none" strike="noStrike" kern="1200" cap="none" spc="0" normalizeH="0" baseline="0" noProof="0" smtClean="0">
                <a:ln>
                  <a:noFill/>
                </a:ln>
                <a:solidFill>
                  <a:srgbClr val="B8B8B8"/>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GB" sz="1100" b="0" i="1" u="none" strike="noStrike" kern="1200" cap="none" spc="0" normalizeH="0" baseline="0" noProof="0">
              <a:ln>
                <a:noFill/>
              </a:ln>
              <a:solidFill>
                <a:srgbClr val="B8B8B8"/>
              </a:solidFill>
              <a:effectLst/>
              <a:uLnTx/>
              <a:uFillTx/>
              <a:latin typeface="Arial"/>
              <a:ea typeface="+mn-ea"/>
              <a:cs typeface="+mn-cs"/>
            </a:endParaRPr>
          </a:p>
        </p:txBody>
      </p:sp>
      <p:sp>
        <p:nvSpPr>
          <p:cNvPr id="6" name="Rubrik 5"/>
          <p:cNvSpPr>
            <a:spLocks noGrp="1"/>
          </p:cNvSpPr>
          <p:nvPr>
            <p:ph type="title"/>
          </p:nvPr>
        </p:nvSpPr>
        <p:spPr/>
        <p:txBody>
          <a:bodyPr/>
          <a:lstStyle/>
          <a:p>
            <a:r>
              <a:rPr lang="sv-SE" dirty="0"/>
              <a:t>Generellt upplägg nya SSMFS</a:t>
            </a:r>
          </a:p>
        </p:txBody>
      </p:sp>
    </p:spTree>
    <p:extLst>
      <p:ext uri="{BB962C8B-B14F-4D97-AF65-F5344CB8AC3E}">
        <p14:creationId xmlns:p14="http://schemas.microsoft.com/office/powerpoint/2010/main" val="1262033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dirty="0"/>
              <a:t>Vägledningarna är omfattande och beskrivande för varje paragraf, men är mycket i form av bakgrundsbeskrivning. Underrubriker:</a:t>
            </a:r>
          </a:p>
          <a:p>
            <a:pPr lvl="1"/>
            <a:r>
              <a:rPr lang="sv-SE" dirty="0"/>
              <a:t>Syfte</a:t>
            </a:r>
          </a:p>
          <a:p>
            <a:pPr lvl="1"/>
            <a:r>
              <a:rPr lang="sv-SE" dirty="0"/>
              <a:t>Tillämpning</a:t>
            </a:r>
          </a:p>
          <a:p>
            <a:pPr lvl="1"/>
            <a:r>
              <a:rPr lang="sv-SE" dirty="0"/>
              <a:t>Bakgrund</a:t>
            </a:r>
          </a:p>
          <a:p>
            <a:pPr lvl="1"/>
            <a:r>
              <a:rPr lang="sv-SE" dirty="0"/>
              <a:t>Äldre bestämmelse</a:t>
            </a:r>
          </a:p>
          <a:p>
            <a:pPr lvl="1"/>
            <a:r>
              <a:rPr lang="sv-SE" dirty="0"/>
              <a:t>Referenser till IAEA, WENRA</a:t>
            </a:r>
          </a:p>
        </p:txBody>
      </p:sp>
      <p:sp>
        <p:nvSpPr>
          <p:cNvPr id="3" name="Platshållare för datum 2"/>
          <p:cNvSpPr>
            <a:spLocks noGrp="1"/>
          </p:cNvSpPr>
          <p:nvPr>
            <p:ph type="dt" sz="half" idx="10"/>
          </p:nvPr>
        </p:nvSpPr>
        <p:spPr/>
        <p:txBody>
          <a:bodyPr/>
          <a:lstStyle/>
          <a:p>
            <a:r>
              <a:rPr lang="sv-SE"/>
              <a:t>2022-04-29</a:t>
            </a:r>
            <a:endParaRPr lang="en-GB" dirty="0"/>
          </a:p>
        </p:txBody>
      </p:sp>
      <p:sp>
        <p:nvSpPr>
          <p:cNvPr id="4" name="Platshållare för sidfot 3"/>
          <p:cNvSpPr>
            <a:spLocks noGrp="1"/>
          </p:cNvSpPr>
          <p:nvPr>
            <p:ph type="ftr" sz="quarter" idx="11"/>
          </p:nvPr>
        </p:nvSpPr>
        <p:spPr/>
        <p:txBody>
          <a:bodyPr/>
          <a:lstStyle/>
          <a:p>
            <a:r>
              <a:rPr lang="sv-SE"/>
              <a:t>Charlotta Idh  Sekretessklass Öppen</a:t>
            </a:r>
            <a:endParaRPr lang="en-GB" dirty="0"/>
          </a:p>
        </p:txBody>
      </p:sp>
      <p:sp>
        <p:nvSpPr>
          <p:cNvPr id="5" name="Platshållare för bildnummer 4"/>
          <p:cNvSpPr>
            <a:spLocks noGrp="1"/>
          </p:cNvSpPr>
          <p:nvPr>
            <p:ph type="sldNum" sz="quarter" idx="12"/>
          </p:nvPr>
        </p:nvSpPr>
        <p:spPr/>
        <p:txBody>
          <a:bodyPr/>
          <a:lstStyle/>
          <a:p>
            <a:fld id="{5964345D-335F-4612-993D-B883EA7E7204}" type="slidenum">
              <a:rPr lang="en-GB" smtClean="0"/>
              <a:t>8</a:t>
            </a:fld>
            <a:endParaRPr lang="en-GB"/>
          </a:p>
        </p:txBody>
      </p:sp>
      <p:sp>
        <p:nvSpPr>
          <p:cNvPr id="6" name="Rubrik 5"/>
          <p:cNvSpPr>
            <a:spLocks noGrp="1"/>
          </p:cNvSpPr>
          <p:nvPr>
            <p:ph type="title"/>
          </p:nvPr>
        </p:nvSpPr>
        <p:spPr/>
        <p:txBody>
          <a:bodyPr/>
          <a:lstStyle/>
          <a:p>
            <a:r>
              <a:rPr lang="sv-SE" dirty="0"/>
              <a:t>Generellt upplägg nya SSMFS</a:t>
            </a:r>
          </a:p>
        </p:txBody>
      </p:sp>
    </p:spTree>
    <p:extLst>
      <p:ext uri="{BB962C8B-B14F-4D97-AF65-F5344CB8AC3E}">
        <p14:creationId xmlns:p14="http://schemas.microsoft.com/office/powerpoint/2010/main" val="1361495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611560" y="1484784"/>
            <a:ext cx="8229600" cy="4353347"/>
          </a:xfrm>
        </p:spPr>
        <p:txBody>
          <a:bodyPr/>
          <a:lstStyle/>
          <a:p>
            <a:pPr>
              <a:buFont typeface="+mj-lt"/>
              <a:buAutoNum type="arabicPeriod"/>
            </a:pPr>
            <a:r>
              <a:rPr lang="sv-SE" sz="1800" dirty="0"/>
              <a:t>Tillämpningsområde och definitioner – 8§§ </a:t>
            </a:r>
          </a:p>
          <a:p>
            <a:pPr>
              <a:buFont typeface="+mj-lt"/>
              <a:buAutoNum type="arabicPeriod"/>
            </a:pPr>
            <a:r>
              <a:rPr lang="sv-SE" sz="1800" dirty="0"/>
              <a:t>Grundläggande bestämmelser för verksamheten vid kärnkraftsreaktorer – 5§§ </a:t>
            </a:r>
          </a:p>
          <a:p>
            <a:pPr>
              <a:buFont typeface="+mj-lt"/>
              <a:buAutoNum type="arabicPeriod"/>
            </a:pPr>
            <a:r>
              <a:rPr lang="sv-SE" sz="1800" dirty="0"/>
              <a:t>Organisation, ledning och styrning av konstruktionsarbete – 9§§ </a:t>
            </a:r>
          </a:p>
          <a:p>
            <a:pPr>
              <a:buFont typeface="+mj-lt"/>
              <a:buAutoNum type="arabicPeriod"/>
            </a:pPr>
            <a:r>
              <a:rPr lang="sv-SE" sz="1800" dirty="0"/>
              <a:t>Konstruktion av kärnkraftsreaktorer på anläggnings- och funktionsnivå – 21§§ </a:t>
            </a:r>
          </a:p>
          <a:p>
            <a:pPr>
              <a:buFont typeface="+mj-lt"/>
              <a:buAutoNum type="arabicPeriod"/>
            </a:pPr>
            <a:r>
              <a:rPr lang="sv-SE" sz="1800" dirty="0"/>
              <a:t>Konstruktionslösningar för begränsning av exponering av arbetstagare, allmänhet och miljön för joniserande strålning – 12§§ </a:t>
            </a:r>
          </a:p>
          <a:p>
            <a:pPr>
              <a:buFont typeface="+mj-lt"/>
              <a:buAutoNum type="arabicPeriod"/>
            </a:pPr>
            <a:r>
              <a:rPr lang="sv-SE" sz="1800" dirty="0"/>
              <a:t>Konstruktionslösningar för kärnkraftsreaktorers särskilda delar – 19§§ </a:t>
            </a:r>
          </a:p>
          <a:p>
            <a:pPr>
              <a:buFont typeface="+mj-lt"/>
              <a:buAutoNum type="arabicPeriod"/>
            </a:pPr>
            <a:r>
              <a:rPr lang="sv-SE" sz="1800" dirty="0"/>
              <a:t>Konstruktionslösningar för ventilation, kraftförsörjning samt mätning, övervakning och styrning – 32§§</a:t>
            </a:r>
          </a:p>
          <a:p>
            <a:pPr>
              <a:buFont typeface="+mj-lt"/>
              <a:buAutoNum type="arabicPeriod"/>
            </a:pPr>
            <a:r>
              <a:rPr lang="sv-SE" sz="1800" dirty="0"/>
              <a:t>Konstruktionslösningar för skydd mot vissa händelser och förhållanden – 13§§</a:t>
            </a:r>
          </a:p>
          <a:p>
            <a:pPr>
              <a:buFont typeface="+mj-lt"/>
              <a:buAutoNum type="arabicPeriod"/>
            </a:pPr>
            <a:r>
              <a:rPr lang="sv-SE" sz="1800" dirty="0"/>
              <a:t>Övriga specifika konstruktionslösningar – 3§§</a:t>
            </a:r>
          </a:p>
          <a:p>
            <a:pPr>
              <a:buFont typeface="+mj-lt"/>
              <a:buAutoNum type="arabicPeriod"/>
            </a:pPr>
            <a:r>
              <a:rPr lang="sv-SE" sz="1800" dirty="0"/>
              <a:t> Dispens </a:t>
            </a:r>
          </a:p>
        </p:txBody>
      </p:sp>
      <p:sp>
        <p:nvSpPr>
          <p:cNvPr id="3" name="Platshållare för datum 2"/>
          <p:cNvSpPr>
            <a:spLocks noGrp="1"/>
          </p:cNvSpPr>
          <p:nvPr>
            <p:ph type="dt" sz="half" idx="10"/>
          </p:nvPr>
        </p:nvSpPr>
        <p:spPr/>
        <p:txBody>
          <a:bodyPr/>
          <a:lstStyle/>
          <a:p>
            <a:r>
              <a:rPr lang="sv-SE"/>
              <a:t>2022-04-29</a:t>
            </a:r>
            <a:endParaRPr lang="en-GB"/>
          </a:p>
        </p:txBody>
      </p:sp>
      <p:sp>
        <p:nvSpPr>
          <p:cNvPr id="4" name="Platshållare för sidfot 3"/>
          <p:cNvSpPr>
            <a:spLocks noGrp="1"/>
          </p:cNvSpPr>
          <p:nvPr>
            <p:ph type="ftr" sz="quarter" idx="11"/>
          </p:nvPr>
        </p:nvSpPr>
        <p:spPr/>
        <p:txBody>
          <a:bodyPr/>
          <a:lstStyle/>
          <a:p>
            <a:r>
              <a:rPr lang="sv-SE"/>
              <a:t>Charlotta Idh  Sekretessklass Öppen</a:t>
            </a:r>
            <a:endParaRPr lang="en-GB"/>
          </a:p>
        </p:txBody>
      </p:sp>
      <p:sp>
        <p:nvSpPr>
          <p:cNvPr id="5" name="Platshållare för bildnummer 4"/>
          <p:cNvSpPr>
            <a:spLocks noGrp="1"/>
          </p:cNvSpPr>
          <p:nvPr>
            <p:ph type="sldNum" sz="quarter" idx="12"/>
          </p:nvPr>
        </p:nvSpPr>
        <p:spPr/>
        <p:txBody>
          <a:bodyPr/>
          <a:lstStyle/>
          <a:p>
            <a:fld id="{5964345D-335F-4612-993D-B883EA7E7204}" type="slidenum">
              <a:rPr lang="en-GB" smtClean="0"/>
              <a:t>9</a:t>
            </a:fld>
            <a:endParaRPr lang="en-GB"/>
          </a:p>
        </p:txBody>
      </p:sp>
      <p:sp>
        <p:nvSpPr>
          <p:cNvPr id="6" name="Rubrik 5"/>
          <p:cNvSpPr>
            <a:spLocks noGrp="1"/>
          </p:cNvSpPr>
          <p:nvPr>
            <p:ph type="title"/>
          </p:nvPr>
        </p:nvSpPr>
        <p:spPr>
          <a:xfrm>
            <a:off x="251520" y="188640"/>
            <a:ext cx="8229600" cy="792088"/>
          </a:xfrm>
        </p:spPr>
        <p:txBody>
          <a:bodyPr/>
          <a:lstStyle/>
          <a:p>
            <a:r>
              <a:rPr lang="sv-SE" sz="2800" dirty="0">
                <a:latin typeface="Arial" panose="020B0604020202020204" pitchFamily="34" charset="0"/>
              </a:rPr>
              <a:t>SSMFS2021:4</a:t>
            </a:r>
            <a:r>
              <a:rPr lang="sv-SE" sz="2800" b="0" dirty="0">
                <a:latin typeface="Arial" panose="020B0604020202020204" pitchFamily="34" charset="0"/>
              </a:rPr>
              <a:t> </a:t>
            </a:r>
            <a:br>
              <a:rPr lang="sv-SE" sz="2800" b="0" dirty="0">
                <a:latin typeface="Arial" panose="020B0604020202020204" pitchFamily="34" charset="0"/>
              </a:rPr>
            </a:br>
            <a:r>
              <a:rPr lang="sv-SE" sz="1800" b="0" dirty="0">
                <a:latin typeface="Arial" panose="020B0604020202020204" pitchFamily="34" charset="0"/>
              </a:rPr>
              <a:t>Strålsäkerhetsmyndighetens föreskrifter och allmänna råd om konstruktion av kärnkraftsreaktorer</a:t>
            </a:r>
            <a:br>
              <a:rPr lang="sv-SE" b="0" dirty="0"/>
            </a:br>
            <a:endParaRPr lang="sv-SE" dirty="0"/>
          </a:p>
        </p:txBody>
      </p:sp>
    </p:spTree>
    <p:extLst>
      <p:ext uri="{BB962C8B-B14F-4D97-AF65-F5344CB8AC3E}">
        <p14:creationId xmlns:p14="http://schemas.microsoft.com/office/powerpoint/2010/main" val="3819364880"/>
      </p:ext>
    </p:extLst>
  </p:cSld>
  <p:clrMapOvr>
    <a:masterClrMapping/>
  </p:clrMapOvr>
</p:sld>
</file>

<file path=ppt/theme/theme1.xml><?xml version="1.0" encoding="utf-8"?>
<a:theme xmlns:a="http://schemas.openxmlformats.org/drawingml/2006/main" name="OKG_bildspelsmall">
  <a:themeElements>
    <a:clrScheme name="OKG">
      <a:dk1>
        <a:srgbClr val="000000"/>
      </a:dk1>
      <a:lt1>
        <a:srgbClr val="FFFFFF"/>
      </a:lt1>
      <a:dk2>
        <a:srgbClr val="5A5A5A"/>
      </a:dk2>
      <a:lt2>
        <a:srgbClr val="EBEBEB"/>
      </a:lt2>
      <a:accent1>
        <a:srgbClr val="29527A"/>
      </a:accent1>
      <a:accent2>
        <a:srgbClr val="B8B8B8"/>
      </a:accent2>
      <a:accent3>
        <a:srgbClr val="ED8C1C"/>
      </a:accent3>
      <a:accent4>
        <a:srgbClr val="A1BD38"/>
      </a:accent4>
      <a:accent5>
        <a:srgbClr val="DE3A6B"/>
      </a:accent5>
      <a:accent6>
        <a:srgbClr val="0078DC"/>
      </a:accent6>
      <a:hlink>
        <a:srgbClr val="00944A"/>
      </a:hlink>
      <a:folHlink>
        <a:srgbClr val="5F0060"/>
      </a:folHlink>
    </a:clrScheme>
    <a:fontScheme name="OKG">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OKG_bildspelsmall</Template>
  <TotalTime>0</TotalTime>
  <Words>3712</Words>
  <Application>Microsoft Office PowerPoint</Application>
  <PresentationFormat>Bildspel på skärmen (4:3)</PresentationFormat>
  <Paragraphs>376</Paragraphs>
  <Slides>32</Slides>
  <Notes>16</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32</vt:i4>
      </vt:variant>
    </vt:vector>
  </HeadingPairs>
  <TitlesOfParts>
    <vt:vector size="38" baseType="lpstr">
      <vt:lpstr>Arial</vt:lpstr>
      <vt:lpstr>Arial Black</vt:lpstr>
      <vt:lpstr>Calibri</vt:lpstr>
      <vt:lpstr>LiberationSerif</vt:lpstr>
      <vt:lpstr>Times New Roman</vt:lpstr>
      <vt:lpstr>OKG_bildspelsmall</vt:lpstr>
      <vt:lpstr>SSMS nya föreskrifter  KSKGs Tolkningsarbete  och KSKGs Ordlista </vt:lpstr>
      <vt:lpstr>Innehåll</vt:lpstr>
      <vt:lpstr>Utgivna föreskrifter    </vt:lpstr>
      <vt:lpstr>PowerPoint-presentation</vt:lpstr>
      <vt:lpstr>Generellt upplägg nya SSMFS</vt:lpstr>
      <vt:lpstr>Generellt upplägg nya SSMFS</vt:lpstr>
      <vt:lpstr>Generellt upplägg nya SSMFS</vt:lpstr>
      <vt:lpstr>Generellt upplägg nya SSMFS</vt:lpstr>
      <vt:lpstr>SSMFS2021:4  Strålsäkerhetsmyndighetens föreskrifter och allmänna råd om konstruktion av kärnkraftsreaktorer </vt:lpstr>
      <vt:lpstr>SSMFS2021:5  Strålsäkerhetsmyndighetens föreskrifter och allmänna råd om värdering och redovisning av strålsäkerhet för kärnkraftsreaktorer </vt:lpstr>
      <vt:lpstr>SSMFS2021:6  Strålsäkerhetsmyndighetens föreskrifter och allmänna råd om drift av kärnkraftsreaktorer </vt:lpstr>
      <vt:lpstr>SSMFS2021:7  Strålsäkerhetsmyndighetens föreskrifter om omhändertagande  av kärntekniskt avfall </vt:lpstr>
      <vt:lpstr>Förutsättningar för tolkning-KSKGs ledstjärna</vt:lpstr>
      <vt:lpstr>Strålsäkerhet från KSKGs tolkningsrapport</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KSKGs ordlista och några viktiga begrepp</vt:lpstr>
      <vt:lpstr>PowerPoint-presentation</vt:lpstr>
      <vt:lpstr>PowerPoint-presentation</vt:lpstr>
      <vt:lpstr>KSKGs ordlista och några viktiga begrepp</vt:lpstr>
      <vt:lpstr>Summering och framåtblick </vt:lpstr>
    </vt:vector>
  </TitlesOfParts>
  <Company>EON-IT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g14715</dc:creator>
  <cp:lastModifiedBy>Idh, Charlotta</cp:lastModifiedBy>
  <cp:revision>321</cp:revision>
  <cp:lastPrinted>2020-01-27T11:46:56Z</cp:lastPrinted>
  <dcterms:created xsi:type="dcterms:W3CDTF">2020-01-27T07:26:38Z</dcterms:created>
  <dcterms:modified xsi:type="dcterms:W3CDTF">2022-04-28T20:03:28Z</dcterms:modified>
</cp:coreProperties>
</file>